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85" r:id="rId3"/>
  </p:sldMasterIdLst>
  <p:notesMasterIdLst>
    <p:notesMasterId r:id="rId69"/>
  </p:notesMasterIdLst>
  <p:sldIdLst>
    <p:sldId id="256" r:id="rId4"/>
    <p:sldId id="257" r:id="rId5"/>
    <p:sldId id="258" r:id="rId6"/>
    <p:sldId id="259" r:id="rId7"/>
    <p:sldId id="366" r:id="rId8"/>
    <p:sldId id="273" r:id="rId9"/>
    <p:sldId id="260" r:id="rId10"/>
    <p:sldId id="274" r:id="rId11"/>
    <p:sldId id="271" r:id="rId12"/>
    <p:sldId id="261" r:id="rId13"/>
    <p:sldId id="351" r:id="rId14"/>
    <p:sldId id="357" r:id="rId15"/>
    <p:sldId id="263" r:id="rId16"/>
    <p:sldId id="347" r:id="rId17"/>
    <p:sldId id="348" r:id="rId18"/>
    <p:sldId id="349" r:id="rId19"/>
    <p:sldId id="350" r:id="rId20"/>
    <p:sldId id="344" r:id="rId21"/>
    <p:sldId id="345" r:id="rId22"/>
    <p:sldId id="346" r:id="rId23"/>
    <p:sldId id="265" r:id="rId24"/>
    <p:sldId id="266" r:id="rId25"/>
    <p:sldId id="267" r:id="rId26"/>
    <p:sldId id="269" r:id="rId27"/>
    <p:sldId id="358" r:id="rId28"/>
    <p:sldId id="359" r:id="rId29"/>
    <p:sldId id="360" r:id="rId30"/>
    <p:sldId id="272" r:id="rId31"/>
    <p:sldId id="275" r:id="rId32"/>
    <p:sldId id="361" r:id="rId33"/>
    <p:sldId id="280" r:id="rId34"/>
    <p:sldId id="353" r:id="rId35"/>
    <p:sldId id="354" r:id="rId36"/>
    <p:sldId id="362" r:id="rId37"/>
    <p:sldId id="363" r:id="rId38"/>
    <p:sldId id="296" r:id="rId39"/>
    <p:sldId id="297" r:id="rId40"/>
    <p:sldId id="298" r:id="rId41"/>
    <p:sldId id="299" r:id="rId42"/>
    <p:sldId id="355" r:id="rId43"/>
    <p:sldId id="300" r:id="rId44"/>
    <p:sldId id="304" r:id="rId45"/>
    <p:sldId id="311" r:id="rId46"/>
    <p:sldId id="310" r:id="rId47"/>
    <p:sldId id="312" r:id="rId48"/>
    <p:sldId id="315" r:id="rId49"/>
    <p:sldId id="316" r:id="rId50"/>
    <p:sldId id="317" r:id="rId51"/>
    <p:sldId id="318" r:id="rId52"/>
    <p:sldId id="319" r:id="rId53"/>
    <p:sldId id="320" r:id="rId54"/>
    <p:sldId id="321" r:id="rId55"/>
    <p:sldId id="322" r:id="rId56"/>
    <p:sldId id="325" r:id="rId57"/>
    <p:sldId id="326" r:id="rId58"/>
    <p:sldId id="327" r:id="rId59"/>
    <p:sldId id="330" r:id="rId60"/>
    <p:sldId id="331" r:id="rId61"/>
    <p:sldId id="332" r:id="rId62"/>
    <p:sldId id="338" r:id="rId63"/>
    <p:sldId id="340" r:id="rId64"/>
    <p:sldId id="367" r:id="rId65"/>
    <p:sldId id="341" r:id="rId66"/>
    <p:sldId id="356" r:id="rId67"/>
    <p:sldId id="343"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090"/>
    <a:srgbClr val="E95441"/>
    <a:srgbClr val="FD6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2"/>
    <p:restoredTop sz="94681"/>
  </p:normalViewPr>
  <p:slideViewPr>
    <p:cSldViewPr snapToGrid="0">
      <p:cViewPr varScale="1">
        <p:scale>
          <a:sx n="94" d="100"/>
          <a:sy n="94" d="100"/>
        </p:scale>
        <p:origin x="216" y="480"/>
      </p:cViewPr>
      <p:guideLst>
        <p:guide orient="horz" pos="2160"/>
        <p:guide pos="3840"/>
      </p:guideLst>
    </p:cSldViewPr>
  </p:slideViewPr>
  <p:notesTextViewPr>
    <p:cViewPr>
      <p:scale>
        <a:sx n="1" d="1"/>
        <a:sy n="1" d="1"/>
      </p:scale>
      <p:origin x="0" y="0"/>
    </p:cViewPr>
  </p:notesTextViewPr>
  <p:sorterViewPr>
    <p:cViewPr>
      <p:scale>
        <a:sx n="66" d="100"/>
        <a:sy n="66" d="100"/>
      </p:scale>
      <p:origin x="0" y="17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96790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57: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57: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96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e637fe55ec_0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e637fe55ec_0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1000"/>
              </a:spcBef>
              <a:spcAft>
                <a:spcPts val="0"/>
              </a:spcAft>
              <a:buClr>
                <a:schemeClr val="dk1"/>
              </a:buClr>
              <a:buSzPts val="1100"/>
              <a:buFont typeface="Arial"/>
              <a:buNone/>
            </a:pPr>
            <a:r>
              <a:rPr lang="en-US" sz="1050">
                <a:solidFill>
                  <a:srgbClr val="333333"/>
                </a:solidFill>
                <a:highlight>
                  <a:srgbClr val="FFFFFF"/>
                </a:highlight>
              </a:rPr>
              <a:t>In the information society (Society 4.0), cross-sectional sharing of knowledge and information was not enough, and cooperation was difficult.</a:t>
            </a:r>
            <a:endParaRPr sz="1050">
              <a:solidFill>
                <a:srgbClr val="333333"/>
              </a:solidFill>
              <a:highlight>
                <a:srgbClr val="FFFFFF"/>
              </a:highlight>
            </a:endParaRPr>
          </a:p>
          <a:p>
            <a:pPr marL="0" lvl="0" indent="0" algn="l" rtl="0">
              <a:lnSpc>
                <a:spcPct val="170000"/>
              </a:lnSpc>
              <a:spcBef>
                <a:spcPts val="1000"/>
              </a:spcBef>
              <a:spcAft>
                <a:spcPts val="0"/>
              </a:spcAft>
              <a:buClr>
                <a:schemeClr val="dk1"/>
              </a:buClr>
              <a:buSzPts val="1100"/>
              <a:buFont typeface="Arial"/>
              <a:buNone/>
            </a:pPr>
            <a:r>
              <a:rPr lang="en-US" sz="1050">
                <a:solidFill>
                  <a:srgbClr val="333333"/>
                </a:solidFill>
                <a:highlight>
                  <a:srgbClr val="FFFFFF"/>
                </a:highlight>
              </a:rPr>
              <a:t>Because there is a limit to what people can do, the task of finding the necessary information from overflowing information and analyzing it was a burden, and the labor and scope of action were restricted due to age and varying degrees of ability.</a:t>
            </a:r>
            <a:endParaRPr sz="1050">
              <a:solidFill>
                <a:srgbClr val="333333"/>
              </a:solidFill>
              <a:highlight>
                <a:srgbClr val="FFFFFF"/>
              </a:highlight>
            </a:endParaRPr>
          </a:p>
          <a:p>
            <a:pPr marL="0" lvl="0" indent="0" algn="l" rtl="0">
              <a:spcBef>
                <a:spcPts val="1000"/>
              </a:spcBef>
              <a:spcAft>
                <a:spcPts val="0"/>
              </a:spcAft>
              <a:buClr>
                <a:schemeClr val="dk1"/>
              </a:buClr>
              <a:buSzPts val="1200"/>
              <a:buFont typeface="Arial"/>
              <a:buNone/>
            </a:pPr>
            <a:endParaRPr/>
          </a:p>
        </p:txBody>
      </p:sp>
      <p:sp>
        <p:nvSpPr>
          <p:cNvPr id="1367" name="Google Shape;1367;ge637fe55ec_0_5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637fe55ec_0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e637fe55ec_0_6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78" name="Google Shape;1378;ge637fe55ec_0_6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e637fe55ec_0_6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ge637fe55ec_0_6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89" name="Google Shape;1389;ge637fe55ec_0_6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e637fe55ec_0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ge637fe55ec_0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050">
                <a:solidFill>
                  <a:srgbClr val="333333"/>
                </a:solidFill>
                <a:highlight>
                  <a:srgbClr val="FFFFFF"/>
                </a:highlight>
              </a:rPr>
              <a:t> Society 5.0 achieves advanced convergence between cyberspace and physical space, enabling AI-based on big data and robots to perform or support as an agent the work and adjustments that humans have done up to now. This frees humans from everyday cumbersome work and tasks that they are not particularly good at, and through the creation of new value, it enables the provision of only those products and services that are needed to the people that need them at the time they are needed, thereby optimizing the entire social and organizational system.</a:t>
            </a:r>
            <a:endParaRPr sz="1050">
              <a:solidFill>
                <a:srgbClr val="333333"/>
              </a:solidFill>
              <a:highlight>
                <a:srgbClr val="FFFFFF"/>
              </a:highlight>
            </a:endParaRPr>
          </a:p>
          <a:p>
            <a:pPr marL="0" lvl="0" indent="0" algn="l" rtl="0">
              <a:spcBef>
                <a:spcPts val="0"/>
              </a:spcBef>
              <a:spcAft>
                <a:spcPts val="0"/>
              </a:spcAft>
              <a:buClr>
                <a:schemeClr val="dk1"/>
              </a:buClr>
              <a:buSzPts val="1200"/>
              <a:buFont typeface="Arial"/>
              <a:buNone/>
            </a:pPr>
            <a:endParaRPr sz="1050">
              <a:solidFill>
                <a:srgbClr val="333333"/>
              </a:solidFill>
              <a:highlight>
                <a:srgbClr val="FFFFFF"/>
              </a:highlight>
            </a:endParaRPr>
          </a:p>
          <a:p>
            <a:pPr marL="0" lvl="0" indent="0" algn="l" rtl="0">
              <a:spcBef>
                <a:spcPts val="0"/>
              </a:spcBef>
              <a:spcAft>
                <a:spcPts val="0"/>
              </a:spcAft>
              <a:buClr>
                <a:schemeClr val="dk1"/>
              </a:buClr>
              <a:buSzPts val="1200"/>
              <a:buFont typeface="Arial"/>
              <a:buNone/>
            </a:pPr>
            <a:r>
              <a:rPr lang="en-US" sz="1050">
                <a:solidFill>
                  <a:srgbClr val="333333"/>
                </a:solidFill>
                <a:highlight>
                  <a:srgbClr val="FFFFFF"/>
                </a:highlight>
              </a:rPr>
              <a:t>This is a society centered on each and every person and not a future controled and monitored by AI and robots.</a:t>
            </a:r>
            <a:endParaRPr sz="1050">
              <a:solidFill>
                <a:srgbClr val="333333"/>
              </a:solidFill>
              <a:highlight>
                <a:srgbClr val="FFFFFF"/>
              </a:highlight>
            </a:endParaRPr>
          </a:p>
        </p:txBody>
      </p:sp>
      <p:sp>
        <p:nvSpPr>
          <p:cNvPr id="1401" name="Google Shape;1401;ge637fe55ec_0_6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Shared context</a:t>
            </a:r>
            <a:endParaRPr/>
          </a:p>
          <a:p>
            <a:pPr marL="0" lvl="0" indent="0" algn="l" rtl="0">
              <a:spcBef>
                <a:spcPts val="0"/>
              </a:spcBef>
              <a:spcAft>
                <a:spcPts val="0"/>
              </a:spcAft>
              <a:buNone/>
            </a:pPr>
            <a:r>
              <a:rPr lang="en-US"/>
              <a:t>Different from other management and leadership theories</a:t>
            </a:r>
            <a:endParaRPr/>
          </a:p>
          <a:p>
            <a:pPr marL="0" lvl="0" indent="0" algn="l" rtl="0">
              <a:spcBef>
                <a:spcPts val="0"/>
              </a:spcBef>
              <a:spcAft>
                <a:spcPts val="0"/>
              </a:spcAft>
              <a:buNone/>
            </a:pPr>
            <a:r>
              <a:rPr lang="en-US"/>
              <a:t>“ba”</a:t>
            </a:r>
            <a:endParaRPr/>
          </a:p>
          <a:p>
            <a:pPr marL="0" lvl="0" indent="0" algn="l" rtl="0">
              <a:spcBef>
                <a:spcPts val="0"/>
              </a:spcBef>
              <a:spcAft>
                <a:spcPts val="0"/>
              </a:spcAft>
              <a:buNone/>
            </a:pPr>
            <a:r>
              <a:rPr lang="en-US"/>
              <a:t>Professor Ikujiro</a:t>
            </a:r>
            <a:endParaRPr/>
          </a:p>
          <a:p>
            <a:pPr marL="0" lvl="0" indent="0" algn="l" rtl="0">
              <a:spcBef>
                <a:spcPts val="0"/>
              </a:spcBef>
              <a:spcAft>
                <a:spcPts val="0"/>
              </a:spcAft>
              <a:buNone/>
            </a:pPr>
            <a:r>
              <a:rPr lang="en-US"/>
              <a:t>End goal = agile and innovative local and national governments</a:t>
            </a:r>
            <a:endParaRPr/>
          </a:p>
        </p:txBody>
      </p:sp>
      <p:sp>
        <p:nvSpPr>
          <p:cNvPr id="273" name="Google Shape;2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dk1"/>
              </a:buClr>
              <a:buSzPts val="1200"/>
              <a:buFont typeface="Arial"/>
              <a:buNone/>
            </a:pPr>
            <a:r>
              <a:rPr lang="en-US"/>
              <a:t>And this leads me to the question - </a:t>
            </a:r>
            <a:r>
              <a:rPr lang="en-US" sz="1200">
                <a:solidFill>
                  <a:srgbClr val="71186E"/>
                </a:solidFill>
                <a:latin typeface="Libre Baskerville"/>
                <a:ea typeface="Libre Baskerville"/>
                <a:cs typeface="Libre Baskerville"/>
                <a:sym typeface="Libre Baskerville"/>
              </a:rPr>
              <a:t>HOW TO FOSTER A  </a:t>
            </a:r>
            <a:r>
              <a:rPr lang="en-US" sz="1200">
                <a:solidFill>
                  <a:srgbClr val="1E4E79"/>
                </a:solidFill>
                <a:latin typeface="Libre Baskerville"/>
                <a:ea typeface="Libre Baskerville"/>
                <a:cs typeface="Libre Baskerville"/>
                <a:sym typeface="Libre Baskerville"/>
              </a:rPr>
              <a:t>GENERATIVE AND TRANSFORMATIONAL LEADERSHIP IN THE NEW NORMAL </a:t>
            </a:r>
            <a:r>
              <a:rPr lang="en-US" sz="1200">
                <a:solidFill>
                  <a:srgbClr val="71186E"/>
                </a:solidFill>
                <a:latin typeface="Libre Baskerville"/>
                <a:ea typeface="Libre Baskerville"/>
                <a:cs typeface="Libre Baskerville"/>
                <a:sym typeface="Libre Baskerville"/>
              </a:rPr>
              <a:t>THROUGH HIRAYA FORESIGHT?</a:t>
            </a:r>
            <a:endParaRPr/>
          </a:p>
          <a:p>
            <a:pPr marL="0" lvl="0" indent="0" algn="l" rtl="0">
              <a:spcBef>
                <a:spcPts val="0"/>
              </a:spcBef>
              <a:spcAft>
                <a:spcPts val="0"/>
              </a:spcAft>
              <a:buNone/>
            </a:pPr>
            <a:endParaRPr/>
          </a:p>
        </p:txBody>
      </p:sp>
      <p:sp>
        <p:nvSpPr>
          <p:cNvPr id="356" name="Google Shape;3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637fe55ec_0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e637fe55ec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3: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Futures thinking or futures studies has been introduced by many management practitioners, who call themselves “futurists” or “foresight practitioners”, in the past two decades. Under futures thinking, foresight is the widely used concept, which is defined as a “systematic and long-term in-depth study on scientific, technical, economic, environmental, and social processes” (Chen and Chiang 2010, p 3). Foresight has something to do with brain science that when searching for the future, the mind is wired with the past (Innayatullah 2018)</a:t>
            </a:r>
            <a:endParaRPr/>
          </a:p>
        </p:txBody>
      </p:sp>
      <p:sp>
        <p:nvSpPr>
          <p:cNvPr id="407" name="Google Shape;4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3: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13310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3: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129288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3: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630945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28</a:t>
            </a:fld>
            <a:endParaRPr>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1: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Libre Baskerville"/>
                <a:ea typeface="Libre Baskerville"/>
                <a:cs typeface="Libre Baskerville"/>
                <a:sym typeface="Libre Baskerville"/>
              </a:rPr>
              <a:t>Generate new ideas and approaches to a policy or strategy area and explore innovative ways of responding to policy challenges</a:t>
            </a:r>
            <a:endParaRPr/>
          </a:p>
          <a:p>
            <a:pPr marL="0" lvl="0" indent="0" algn="l" rtl="0">
              <a:spcBef>
                <a:spcPts val="0"/>
              </a:spcBef>
              <a:spcAft>
                <a:spcPts val="0"/>
              </a:spcAft>
              <a:buNone/>
            </a:pPr>
            <a:r>
              <a:rPr lang="en-US" sz="1100">
                <a:solidFill>
                  <a:srgbClr val="000090"/>
                </a:solidFill>
                <a:latin typeface="Libre Baskerville"/>
                <a:ea typeface="Libre Baskerville"/>
                <a:cs typeface="Libre Baskerville"/>
                <a:sym typeface="Libre Baskerville"/>
              </a:rPr>
              <a:t>Shift the focus of senior leader/management dialogue towards the long term </a:t>
            </a:r>
            <a:endParaRPr/>
          </a:p>
          <a:p>
            <a:pPr marL="0" lvl="0" indent="0" algn="l" rtl="0">
              <a:spcBef>
                <a:spcPts val="0"/>
              </a:spcBef>
              <a:spcAft>
                <a:spcPts val="0"/>
              </a:spcAft>
              <a:buNone/>
            </a:pPr>
            <a:r>
              <a:rPr lang="en-US" sz="1100">
                <a:latin typeface="Libre Baskerville"/>
                <a:ea typeface="Libre Baskerville"/>
                <a:cs typeface="Libre Baskerville"/>
                <a:sym typeface="Libre Baskerville"/>
              </a:rPr>
              <a:t>Help improve the culture of strategic thinking to be more agile, adaptive, proactive and future-facing</a:t>
            </a:r>
            <a:endParaRPr/>
          </a:p>
          <a:p>
            <a:pPr marL="0" lvl="0" indent="0" algn="l" rtl="0">
              <a:spcBef>
                <a:spcPts val="0"/>
              </a:spcBef>
              <a:spcAft>
                <a:spcPts val="0"/>
              </a:spcAft>
              <a:buNone/>
            </a:pPr>
            <a:r>
              <a:rPr lang="en-US" sz="1100">
                <a:solidFill>
                  <a:srgbClr val="000090"/>
                </a:solidFill>
                <a:latin typeface="Libre Baskerville"/>
                <a:ea typeface="Libre Baskerville"/>
                <a:cs typeface="Libre Baskerville"/>
                <a:sym typeface="Libre Baskerville"/>
              </a:rPr>
              <a:t>Show or attain ‘thought leadership’ on a given topic</a:t>
            </a:r>
            <a:endParaRPr/>
          </a:p>
          <a:p>
            <a:pPr marL="0" lvl="0" indent="0" algn="l" rtl="0">
              <a:spcBef>
                <a:spcPts val="0"/>
              </a:spcBef>
              <a:spcAft>
                <a:spcPts val="0"/>
              </a:spcAft>
              <a:buNone/>
            </a:pPr>
            <a:endParaRPr/>
          </a:p>
        </p:txBody>
      </p:sp>
      <p:sp>
        <p:nvSpPr>
          <p:cNvPr id="491" name="Google Shape;4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3: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1: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Libre Baskerville"/>
                <a:ea typeface="Libre Baskerville"/>
                <a:cs typeface="Libre Baskerville"/>
                <a:sym typeface="Libre Baskerville"/>
              </a:rPr>
              <a:t>Generate new ideas and approaches to a policy or strategy area and explore innovative ways of responding to policy challenges</a:t>
            </a:r>
            <a:endParaRPr/>
          </a:p>
          <a:p>
            <a:pPr marL="0" lvl="0" indent="0" algn="l" rtl="0">
              <a:spcBef>
                <a:spcPts val="0"/>
              </a:spcBef>
              <a:spcAft>
                <a:spcPts val="0"/>
              </a:spcAft>
              <a:buNone/>
            </a:pPr>
            <a:r>
              <a:rPr lang="en-US" sz="1100">
                <a:solidFill>
                  <a:srgbClr val="000090"/>
                </a:solidFill>
                <a:latin typeface="Libre Baskerville"/>
                <a:ea typeface="Libre Baskerville"/>
                <a:cs typeface="Libre Baskerville"/>
                <a:sym typeface="Libre Baskerville"/>
              </a:rPr>
              <a:t>Shift the focus of senior leader/management dialogue towards the long term </a:t>
            </a:r>
            <a:endParaRPr/>
          </a:p>
          <a:p>
            <a:pPr marL="0" lvl="0" indent="0" algn="l" rtl="0">
              <a:spcBef>
                <a:spcPts val="0"/>
              </a:spcBef>
              <a:spcAft>
                <a:spcPts val="0"/>
              </a:spcAft>
              <a:buNone/>
            </a:pPr>
            <a:r>
              <a:rPr lang="en-US" sz="1100">
                <a:latin typeface="Libre Baskerville"/>
                <a:ea typeface="Libre Baskerville"/>
                <a:cs typeface="Libre Baskerville"/>
                <a:sym typeface="Libre Baskerville"/>
              </a:rPr>
              <a:t>Help improve the culture of strategic thinking to be more agile, adaptive, proactive and future-facing</a:t>
            </a:r>
            <a:endParaRPr/>
          </a:p>
          <a:p>
            <a:pPr marL="0" lvl="0" indent="0" algn="l" rtl="0">
              <a:spcBef>
                <a:spcPts val="0"/>
              </a:spcBef>
              <a:spcAft>
                <a:spcPts val="0"/>
              </a:spcAft>
              <a:buNone/>
            </a:pPr>
            <a:r>
              <a:rPr lang="en-US" sz="1100">
                <a:solidFill>
                  <a:srgbClr val="000090"/>
                </a:solidFill>
                <a:latin typeface="Libre Baskerville"/>
                <a:ea typeface="Libre Baskerville"/>
                <a:cs typeface="Libre Baskerville"/>
                <a:sym typeface="Libre Baskerville"/>
              </a:rPr>
              <a:t>Show or attain ‘thought leadership’ on a given topic</a:t>
            </a:r>
            <a:endParaRPr/>
          </a:p>
          <a:p>
            <a:pPr marL="0" lvl="0" indent="0" algn="l" rtl="0">
              <a:spcBef>
                <a:spcPts val="0"/>
              </a:spcBef>
              <a:spcAft>
                <a:spcPts val="0"/>
              </a:spcAft>
              <a:buNone/>
            </a:pPr>
            <a:endParaRPr/>
          </a:p>
        </p:txBody>
      </p:sp>
      <p:sp>
        <p:nvSpPr>
          <p:cNvPr id="491" name="Google Shape;4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014811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5: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Futures thinking or futures studies has been introduced by many management practitioners, who call themselves “futurists” or “foresight practitioners”, in the past two decades. Under futures thinking, foresight is the widely used concept, which is defined as a “systematic and long-term in-depth study on scientific, technical, economic, environmental, and social processes” (Chen and Chiang 2010, p 3). Foresight has something to do with brain science that when searching for the future, the mind is wired with the past (Innayatullah 2018)</a:t>
            </a:r>
            <a:endParaRPr/>
          </a:p>
        </p:txBody>
      </p:sp>
      <p:sp>
        <p:nvSpPr>
          <p:cNvPr id="551" name="Google Shape;5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4: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Futures thinking or futures studies has been introduced by many management practitioners, who call themselves “futurists” or “foresight practitioners”, in the past two decades. Under futures thinking, foresight is the widely used concept, which is defined as a “systematic and long-term in-depth study on scientific, technical, economic, environmental, and social processes” (Chen and Chiang 2010, p 3). Foresight has something to do with brain science that when searching for the future, the mind is wired with the past (Innayatullah 2018)</a:t>
            </a:r>
            <a:endParaRPr/>
          </a:p>
        </p:txBody>
      </p:sp>
      <p:sp>
        <p:nvSpPr>
          <p:cNvPr id="536" name="Google Shape;53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8" name="Google Shape;7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691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887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IN THIS PRESENTATION, AN INDIGENOUS APPROACH IS PRESENTED.</a:t>
            </a:r>
            <a:endParaRPr/>
          </a:p>
        </p:txBody>
      </p:sp>
      <p:sp>
        <p:nvSpPr>
          <p:cNvPr id="756" name="Google Shape;75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aseline="30000">
                <a:solidFill>
                  <a:schemeClr val="dk1"/>
                </a:solidFill>
                <a:latin typeface="Arial"/>
                <a:ea typeface="Arial"/>
                <a:cs typeface="Arial"/>
                <a:sym typeface="Arial"/>
              </a:rPr>
              <a:t>WHAT IS HIRAYA?......</a:t>
            </a:r>
            <a:endParaRPr sz="1200" baseline="300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765" name="Google Shape;76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IN THIS PRESENTATION, AN INDIGENOUS APPROACH IS PRESENTED.</a:t>
            </a:r>
            <a:endParaRPr/>
          </a:p>
        </p:txBody>
      </p:sp>
      <p:sp>
        <p:nvSpPr>
          <p:cNvPr id="806" name="Google Shape;80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4:notes"/>
          <p:cNvSpPr txBox="1">
            <a:spLocks noGrp="1"/>
          </p:cNvSpPr>
          <p:nvPr>
            <p:ph type="body" idx="1"/>
          </p:nvPr>
        </p:nvSpPr>
        <p:spPr>
          <a:xfrm>
            <a:off x="685801" y="4343400"/>
            <a:ext cx="5486549" cy="411473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sz="1500">
              <a:latin typeface="Arial"/>
              <a:ea typeface="Arial"/>
              <a:cs typeface="Arial"/>
              <a:sym typeface="Arial"/>
            </a:endParaRPr>
          </a:p>
        </p:txBody>
      </p:sp>
      <p:sp>
        <p:nvSpPr>
          <p:cNvPr id="816" name="Google Shape;816;p44: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59: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58: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60: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6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6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8" name="Google Shape;1138;p65: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66:notes"/>
          <p:cNvSpPr txBox="1">
            <a:spLocks noGrp="1"/>
          </p:cNvSpPr>
          <p:nvPr>
            <p:ph type="body" idx="1"/>
          </p:nvPr>
        </p:nvSpPr>
        <p:spPr>
          <a:xfrm>
            <a:off x="685801" y="4343400"/>
            <a:ext cx="5486400" cy="4114800"/>
          </a:xfrm>
          <a:prstGeom prst="rect">
            <a:avLst/>
          </a:prstGeom>
          <a:noFill/>
          <a:ln>
            <a:noFill/>
          </a:ln>
        </p:spPr>
        <p:txBody>
          <a:bodyPr spcFirstLastPara="1" wrap="square" lIns="91400" tIns="45675" rIns="91400" bIns="45675" anchor="t" anchorCtr="0">
            <a:noAutofit/>
          </a:bodyPr>
          <a:lstStyle/>
          <a:p>
            <a:pPr marL="0" lvl="0" indent="0" algn="just" rtl="0">
              <a:spcBef>
                <a:spcPts val="0"/>
              </a:spcBef>
              <a:spcAft>
                <a:spcPts val="0"/>
              </a:spcAft>
              <a:buNone/>
            </a:pPr>
            <a:endParaRPr sz="1500">
              <a:latin typeface="Arial"/>
              <a:ea typeface="Arial"/>
              <a:cs typeface="Arial"/>
              <a:sym typeface="Arial"/>
            </a:endParaRPr>
          </a:p>
        </p:txBody>
      </p:sp>
      <p:sp>
        <p:nvSpPr>
          <p:cNvPr id="1162" name="Google Shape;1162;p66:notes"/>
          <p:cNvSpPr>
            <a:spLocks noGrp="1" noRot="1" noChangeAspect="1"/>
          </p:cNvSpPr>
          <p:nvPr>
            <p:ph type="sldImg" idx="2"/>
          </p:nvPr>
        </p:nvSpPr>
        <p:spPr>
          <a:xfrm>
            <a:off x="382588"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460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67:notes"/>
          <p:cNvSpPr txBox="1">
            <a:spLocks noGrp="1"/>
          </p:cNvSpPr>
          <p:nvPr>
            <p:ph type="body" idx="1"/>
          </p:nvPr>
        </p:nvSpPr>
        <p:spPr>
          <a:xfrm>
            <a:off x="685801" y="4343400"/>
            <a:ext cx="5486400" cy="4114800"/>
          </a:xfrm>
          <a:prstGeom prst="rect">
            <a:avLst/>
          </a:prstGeom>
          <a:noFill/>
          <a:ln>
            <a:noFill/>
          </a:ln>
        </p:spPr>
        <p:txBody>
          <a:bodyPr spcFirstLastPara="1" wrap="square" lIns="91400" tIns="45675" rIns="91400" bIns="45675" anchor="t" anchorCtr="0">
            <a:noAutofit/>
          </a:bodyPr>
          <a:lstStyle/>
          <a:p>
            <a:pPr marL="0" lvl="0" indent="0" algn="just" rtl="0">
              <a:spcBef>
                <a:spcPts val="0"/>
              </a:spcBef>
              <a:spcAft>
                <a:spcPts val="0"/>
              </a:spcAft>
              <a:buNone/>
            </a:pPr>
            <a:endParaRPr sz="1500">
              <a:latin typeface="Arial"/>
              <a:ea typeface="Arial"/>
              <a:cs typeface="Arial"/>
              <a:sym typeface="Arial"/>
            </a:endParaRPr>
          </a:p>
        </p:txBody>
      </p:sp>
      <p:sp>
        <p:nvSpPr>
          <p:cNvPr id="1180" name="Google Shape;1180;p67:notes"/>
          <p:cNvSpPr>
            <a:spLocks noGrp="1" noRot="1" noChangeAspect="1"/>
          </p:cNvSpPr>
          <p:nvPr>
            <p:ph type="sldImg" idx="2"/>
          </p:nvPr>
        </p:nvSpPr>
        <p:spPr>
          <a:xfrm>
            <a:off x="382588"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68:notes"/>
          <p:cNvSpPr txBox="1">
            <a:spLocks noGrp="1"/>
          </p:cNvSpPr>
          <p:nvPr>
            <p:ph type="body" idx="1"/>
          </p:nvPr>
        </p:nvSpPr>
        <p:spPr>
          <a:xfrm>
            <a:off x="685801" y="4343400"/>
            <a:ext cx="5486400" cy="4114800"/>
          </a:xfrm>
          <a:prstGeom prst="rect">
            <a:avLst/>
          </a:prstGeom>
          <a:noFill/>
          <a:ln>
            <a:noFill/>
          </a:ln>
        </p:spPr>
        <p:txBody>
          <a:bodyPr spcFirstLastPara="1" wrap="square" lIns="91400" tIns="45675" rIns="91400" bIns="45675" anchor="t" anchorCtr="0">
            <a:noAutofit/>
          </a:bodyPr>
          <a:lstStyle/>
          <a:p>
            <a:pPr marL="0" lvl="0" indent="0" algn="just" rtl="0">
              <a:spcBef>
                <a:spcPts val="0"/>
              </a:spcBef>
              <a:spcAft>
                <a:spcPts val="0"/>
              </a:spcAft>
              <a:buNone/>
            </a:pPr>
            <a:endParaRPr sz="1500">
              <a:latin typeface="Arial"/>
              <a:ea typeface="Arial"/>
              <a:cs typeface="Arial"/>
              <a:sym typeface="Arial"/>
            </a:endParaRPr>
          </a:p>
        </p:txBody>
      </p:sp>
      <p:sp>
        <p:nvSpPr>
          <p:cNvPr id="1211" name="Google Shape;1211;p68:notes"/>
          <p:cNvSpPr>
            <a:spLocks noGrp="1" noRot="1" noChangeAspect="1"/>
          </p:cNvSpPr>
          <p:nvPr>
            <p:ph type="sldImg" idx="2"/>
          </p:nvPr>
        </p:nvSpPr>
        <p:spPr>
          <a:xfrm>
            <a:off x="382588"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69:notes"/>
          <p:cNvSpPr txBox="1">
            <a:spLocks noGrp="1"/>
          </p:cNvSpPr>
          <p:nvPr>
            <p:ph type="body" idx="1"/>
          </p:nvPr>
        </p:nvSpPr>
        <p:spPr>
          <a:xfrm>
            <a:off x="685801" y="4343400"/>
            <a:ext cx="5486400" cy="4114800"/>
          </a:xfrm>
          <a:prstGeom prst="rect">
            <a:avLst/>
          </a:prstGeom>
          <a:noFill/>
          <a:ln>
            <a:noFill/>
          </a:ln>
        </p:spPr>
        <p:txBody>
          <a:bodyPr spcFirstLastPara="1" wrap="square" lIns="91400" tIns="45675" rIns="91400" bIns="45675" anchor="t" anchorCtr="0">
            <a:noAutofit/>
          </a:bodyPr>
          <a:lstStyle/>
          <a:p>
            <a:pPr marL="0" lvl="0" indent="0" algn="just" rtl="0">
              <a:spcBef>
                <a:spcPts val="0"/>
              </a:spcBef>
              <a:spcAft>
                <a:spcPts val="0"/>
              </a:spcAft>
              <a:buNone/>
            </a:pPr>
            <a:endParaRPr sz="1500">
              <a:latin typeface="Arial"/>
              <a:ea typeface="Arial"/>
              <a:cs typeface="Arial"/>
              <a:sym typeface="Arial"/>
            </a:endParaRPr>
          </a:p>
        </p:txBody>
      </p:sp>
      <p:sp>
        <p:nvSpPr>
          <p:cNvPr id="1230" name="Google Shape;1230;p69:notes"/>
          <p:cNvSpPr>
            <a:spLocks noGrp="1" noRot="1" noChangeAspect="1"/>
          </p:cNvSpPr>
          <p:nvPr>
            <p:ph type="sldImg" idx="2"/>
          </p:nvPr>
        </p:nvSpPr>
        <p:spPr>
          <a:xfrm>
            <a:off x="382588"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e637fe55ec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ge637fe55ec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In the face of an increasingly volatile, uncertain, complex and ambiguous world, education can make the difference as to whether people embrace the challenges they are confronted with or whether they are defeated by them. And in an era characterised by a new explosion of scientific knowledge and a growing array of complex societal problems, it is appropriate that curricula should continue to evolve, perhaps in radical ways. </a:t>
            </a:r>
            <a:endParaRPr/>
          </a:p>
        </p:txBody>
      </p:sp>
      <p:sp>
        <p:nvSpPr>
          <p:cNvPr id="1239" name="Google Shape;1239;ge637fe55ec_0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e637fe55ec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ge637fe55ec_0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Students who are best prepared for the future are change agents. They can have a positive impact on their surroundings, influence the future, understand others' intentions, actions and feelings, and anticipate the short and long-term consequences of what they do. The concept of competency implies more than just the acquisition of knowledge and skills; it involves the mobilisation of knowledge, skills, attitudes and values to meet complex demands.</a:t>
            </a:r>
            <a:endParaRPr/>
          </a:p>
        </p:txBody>
      </p:sp>
      <p:sp>
        <p:nvSpPr>
          <p:cNvPr id="1274" name="Google Shape;1274;ge637fe55ec_0_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e637fe55ec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ge637fe55ec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285" name="Google Shape;1285;ge637fe55ec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e637fe55ec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ge637fe55ec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relationships – with their teachers, peers, families and communities – t</a:t>
            </a:r>
            <a:endParaRPr/>
          </a:p>
        </p:txBody>
      </p:sp>
      <p:sp>
        <p:nvSpPr>
          <p:cNvPr id="1298" name="Google Shape;1298;ge637fe55ec_0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e637fe55ec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ge637fe55ec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31" name="Google Shape;1331;ge637fe55ec_0_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e637fe55ec_0_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e637fe55ec_0_5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47" name="Google Shape;1347;ge637fe55ec_0_5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e637fe55ec_0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6" name="Google Shape;1356;ge637fe55ec_0_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57" name="Google Shape;1357;ge637fe55ec_0_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Futures thinking or futures studies has been introduced by many management practitioners, who call themselves “futurists” or “foresight practitioners”, in the past two decades. Under futures thinking, foresight is the widely used concept, which is defined as a “systematic and long-term in-depth study on scientific, technical, economic, environmental, and social processes” (Chen and Chiang 2010, p 3). Foresight has something to do with brain science that when searching for the future, the mind is wired with the past (Innayatullah 2018)</a:t>
            </a:r>
            <a:endParaRPr/>
          </a:p>
        </p:txBody>
      </p:sp>
      <p:sp>
        <p:nvSpPr>
          <p:cNvPr id="469" name="Google Shape;4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e637fe55ec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ge637fe55ec_0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457200" algn="just" rtl="0">
              <a:lnSpc>
                <a:spcPct val="115000"/>
              </a:lnSpc>
              <a:spcBef>
                <a:spcPts val="0"/>
              </a:spcBef>
              <a:spcAft>
                <a:spcPts val="0"/>
              </a:spcAft>
              <a:buNone/>
            </a:pPr>
            <a:r>
              <a:rPr lang="en-US" baseline="30000">
                <a:solidFill>
                  <a:srgbClr val="222222"/>
                </a:solidFill>
                <a:latin typeface="Times New Roman"/>
                <a:ea typeface="Times New Roman"/>
                <a:cs typeface="Times New Roman"/>
                <a:sym typeface="Times New Roman"/>
              </a:rPr>
              <a:t>PhilFutures has chosen the appropriate indigenous concept as our linguistic-visual icon. </a:t>
            </a:r>
            <a:endParaRPr/>
          </a:p>
          <a:p>
            <a:pPr marL="0" lvl="0" indent="457200" algn="just" rtl="0">
              <a:lnSpc>
                <a:spcPct val="115000"/>
              </a:lnSpc>
              <a:spcBef>
                <a:spcPts val="1000"/>
              </a:spcBef>
              <a:spcAft>
                <a:spcPts val="0"/>
              </a:spcAft>
              <a:buNone/>
            </a:pPr>
            <a:r>
              <a:rPr lang="en-US" i="1" baseline="30000">
                <a:solidFill>
                  <a:srgbClr val="222222"/>
                </a:solidFill>
                <a:latin typeface="Times New Roman"/>
                <a:ea typeface="Times New Roman"/>
                <a:cs typeface="Times New Roman"/>
                <a:sym typeface="Times New Roman"/>
              </a:rPr>
              <a:t>Hiraya </a:t>
            </a:r>
            <a:r>
              <a:rPr lang="en-US" baseline="30000">
                <a:solidFill>
                  <a:srgbClr val="222222"/>
                </a:solidFill>
                <a:latin typeface="Times New Roman"/>
                <a:ea typeface="Times New Roman"/>
                <a:cs typeface="Times New Roman"/>
                <a:sym typeface="Times New Roman"/>
              </a:rPr>
              <a:t>as a foresight concept and approach subsumes other meanings and connotations. This indigenous concept actually opens up a veritable cache of other indigenous concepts that are similarly rich in such meaning-implications and meaning-significances. </a:t>
            </a: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r>
              <a:rPr lang="en-US" baseline="30000">
                <a:solidFill>
                  <a:srgbClr val="222222"/>
                </a:solidFill>
                <a:latin typeface="Times New Roman"/>
                <a:ea typeface="Times New Roman"/>
                <a:cs typeface="Times New Roman"/>
                <a:sym typeface="Times New Roman"/>
              </a:rPr>
              <a:t>I am similarly confident that in many other countries in Asia and the Pacific, indigenous concepts abound that are rich in cultural and social contexts.  For example, in Indonesia, Malaysia and Singapore, where the Malay language reigns, there are words like </a:t>
            </a:r>
            <a:r>
              <a:rPr lang="en-US" i="1" baseline="30000">
                <a:solidFill>
                  <a:srgbClr val="222222"/>
                </a:solidFill>
                <a:latin typeface="Times New Roman"/>
                <a:ea typeface="Times New Roman"/>
                <a:cs typeface="Times New Roman"/>
                <a:sym typeface="Times New Roman"/>
              </a:rPr>
              <a:t>gotong royong </a:t>
            </a:r>
            <a:r>
              <a:rPr lang="en-US" baseline="30000">
                <a:solidFill>
                  <a:srgbClr val="222222"/>
                </a:solidFill>
                <a:latin typeface="Times New Roman"/>
                <a:ea typeface="Times New Roman"/>
                <a:cs typeface="Times New Roman"/>
                <a:sym typeface="Times New Roman"/>
              </a:rPr>
              <a:t>(mutual assistance), and </a:t>
            </a:r>
            <a:r>
              <a:rPr lang="en-US" i="1" baseline="30000">
                <a:solidFill>
                  <a:srgbClr val="222222"/>
                </a:solidFill>
                <a:latin typeface="Times New Roman"/>
                <a:ea typeface="Times New Roman"/>
                <a:cs typeface="Times New Roman"/>
                <a:sym typeface="Times New Roman"/>
              </a:rPr>
              <a:t>masyarakat </a:t>
            </a:r>
            <a:r>
              <a:rPr lang="en-US" baseline="30000">
                <a:solidFill>
                  <a:srgbClr val="222222"/>
                </a:solidFill>
                <a:latin typeface="Times New Roman"/>
                <a:ea typeface="Times New Roman"/>
                <a:cs typeface="Times New Roman"/>
                <a:sym typeface="Times New Roman"/>
              </a:rPr>
              <a:t>(society or community), which may be harnessed to build up a futures thinking framework for the public sector.  </a:t>
            </a: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r>
              <a:rPr lang="en-US" baseline="30000">
                <a:solidFill>
                  <a:srgbClr val="222222"/>
                </a:solidFill>
                <a:latin typeface="Times New Roman"/>
                <a:ea typeface="Times New Roman"/>
                <a:cs typeface="Times New Roman"/>
                <a:sym typeface="Times New Roman"/>
              </a:rPr>
              <a:t>It is only through going back to our indigenous roots that we find local wisdom in our own country.</a:t>
            </a:r>
            <a:endParaRPr/>
          </a:p>
        </p:txBody>
      </p:sp>
      <p:sp>
        <p:nvSpPr>
          <p:cNvPr id="1456" name="Google Shape;1456;ge637fe55ec_0_7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e637fe55ec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ge637fe55ec_0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457200" algn="just" rtl="0">
              <a:lnSpc>
                <a:spcPct val="115000"/>
              </a:lnSpc>
              <a:spcBef>
                <a:spcPts val="0"/>
              </a:spcBef>
              <a:spcAft>
                <a:spcPts val="0"/>
              </a:spcAft>
              <a:buNone/>
            </a:pPr>
            <a:r>
              <a:rPr lang="en-US" baseline="30000">
                <a:solidFill>
                  <a:srgbClr val="222222"/>
                </a:solidFill>
                <a:latin typeface="Times New Roman"/>
                <a:ea typeface="Times New Roman"/>
                <a:cs typeface="Times New Roman"/>
                <a:sym typeface="Times New Roman"/>
              </a:rPr>
              <a:t>PhilFutures has chosen the appropriate indigenous concept as our linguistic-visual icon. </a:t>
            </a:r>
            <a:endParaRPr/>
          </a:p>
          <a:p>
            <a:pPr marL="0" lvl="0" indent="457200" algn="just" rtl="0">
              <a:lnSpc>
                <a:spcPct val="115000"/>
              </a:lnSpc>
              <a:spcBef>
                <a:spcPts val="1000"/>
              </a:spcBef>
              <a:spcAft>
                <a:spcPts val="0"/>
              </a:spcAft>
              <a:buNone/>
            </a:pPr>
            <a:r>
              <a:rPr lang="en-US" i="1" baseline="30000">
                <a:solidFill>
                  <a:srgbClr val="222222"/>
                </a:solidFill>
                <a:latin typeface="Times New Roman"/>
                <a:ea typeface="Times New Roman"/>
                <a:cs typeface="Times New Roman"/>
                <a:sym typeface="Times New Roman"/>
              </a:rPr>
              <a:t>Hiraya </a:t>
            </a:r>
            <a:r>
              <a:rPr lang="en-US" baseline="30000">
                <a:solidFill>
                  <a:srgbClr val="222222"/>
                </a:solidFill>
                <a:latin typeface="Times New Roman"/>
                <a:ea typeface="Times New Roman"/>
                <a:cs typeface="Times New Roman"/>
                <a:sym typeface="Times New Roman"/>
              </a:rPr>
              <a:t>as a foresight concept and approach subsumes other meanings and connotations. This indigenous concept actually opens up a veritable cache of other indigenous concepts that are similarly rich in such meaning-implications and meaning-significances. </a:t>
            </a: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r>
              <a:rPr lang="en-US" baseline="30000">
                <a:solidFill>
                  <a:srgbClr val="222222"/>
                </a:solidFill>
                <a:latin typeface="Times New Roman"/>
                <a:ea typeface="Times New Roman"/>
                <a:cs typeface="Times New Roman"/>
                <a:sym typeface="Times New Roman"/>
              </a:rPr>
              <a:t>I am similarly confident that in many other countries in Asia and the Pacific, indigenous concepts abound that are rich in cultural and social contexts.  For example, in Indonesia, Malaysia and Singapore, where the Malay language reigns, there are words like </a:t>
            </a:r>
            <a:r>
              <a:rPr lang="en-US" i="1" baseline="30000">
                <a:solidFill>
                  <a:srgbClr val="222222"/>
                </a:solidFill>
                <a:latin typeface="Times New Roman"/>
                <a:ea typeface="Times New Roman"/>
                <a:cs typeface="Times New Roman"/>
                <a:sym typeface="Times New Roman"/>
              </a:rPr>
              <a:t>gotong royong </a:t>
            </a:r>
            <a:r>
              <a:rPr lang="en-US" baseline="30000">
                <a:solidFill>
                  <a:srgbClr val="222222"/>
                </a:solidFill>
                <a:latin typeface="Times New Roman"/>
                <a:ea typeface="Times New Roman"/>
                <a:cs typeface="Times New Roman"/>
                <a:sym typeface="Times New Roman"/>
              </a:rPr>
              <a:t>(mutual assistance), and </a:t>
            </a:r>
            <a:r>
              <a:rPr lang="en-US" i="1" baseline="30000">
                <a:solidFill>
                  <a:srgbClr val="222222"/>
                </a:solidFill>
                <a:latin typeface="Times New Roman"/>
                <a:ea typeface="Times New Roman"/>
                <a:cs typeface="Times New Roman"/>
                <a:sym typeface="Times New Roman"/>
              </a:rPr>
              <a:t>masyarakat </a:t>
            </a:r>
            <a:r>
              <a:rPr lang="en-US" baseline="30000">
                <a:solidFill>
                  <a:srgbClr val="222222"/>
                </a:solidFill>
                <a:latin typeface="Times New Roman"/>
                <a:ea typeface="Times New Roman"/>
                <a:cs typeface="Times New Roman"/>
                <a:sym typeface="Times New Roman"/>
              </a:rPr>
              <a:t>(society or community), which may be harnessed to build up a futures thinking framework for the public sector.  </a:t>
            </a:r>
            <a:endParaRPr baseline="30000">
              <a:solidFill>
                <a:srgbClr val="222222"/>
              </a:solidFill>
              <a:latin typeface="Times New Roman"/>
              <a:ea typeface="Times New Roman"/>
              <a:cs typeface="Times New Roman"/>
              <a:sym typeface="Times New Roman"/>
            </a:endParaRPr>
          </a:p>
          <a:p>
            <a:pPr marL="0" lvl="0" indent="0" algn="just" rtl="0">
              <a:lnSpc>
                <a:spcPct val="115000"/>
              </a:lnSpc>
              <a:spcBef>
                <a:spcPts val="1000"/>
              </a:spcBef>
              <a:spcAft>
                <a:spcPts val="0"/>
              </a:spcAft>
              <a:buNone/>
            </a:pPr>
            <a:r>
              <a:rPr lang="en-US" baseline="30000">
                <a:solidFill>
                  <a:srgbClr val="222222"/>
                </a:solidFill>
                <a:latin typeface="Times New Roman"/>
                <a:ea typeface="Times New Roman"/>
                <a:cs typeface="Times New Roman"/>
                <a:sym typeface="Times New Roman"/>
              </a:rPr>
              <a:t>It is only through going back to our indigenous roots that we find local wisdom in our own country.</a:t>
            </a:r>
            <a:endParaRPr/>
          </a:p>
        </p:txBody>
      </p:sp>
      <p:sp>
        <p:nvSpPr>
          <p:cNvPr id="1456" name="Google Shape;1456;ge637fe55ec_0_7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10617411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e637fe55ec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0" name="Google Shape;1470;ge637fe55ec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0" name="Google Shape;141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THROUGH EDUCATION AND TRAINING, CONFERENCES AND KNOWLEDGE CO-CREATION WITH DAP GRADUATE SCHOOL AND WORLD STAGE AT THE FOREFRONT, WE CAN FURTHER OUR DREAMS AND ASPIRATIONS FOR A GENERATIVE AND TRANFORMATIONAL FILIPINO COMMUNITY WITH AN ANTICIPATORY MINDSET</a:t>
            </a:r>
            <a:endParaRPr/>
          </a:p>
        </p:txBody>
      </p:sp>
      <p:sp>
        <p:nvSpPr>
          <p:cNvPr id="1486" name="Google Shape;148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8:notes"/>
          <p:cNvSpPr>
            <a:spLocks noGrp="1" noRot="1" noChangeAspect="1"/>
          </p:cNvSpPr>
          <p:nvPr>
            <p:ph type="sldImg" idx="2"/>
          </p:nvPr>
        </p:nvSpPr>
        <p:spPr>
          <a:xfrm>
            <a:off x="2287588" y="512763"/>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Futures thinking or futures studies has been introduced by many management practitioners, who call themselves “futurists” or “foresight practitioners”, in the past two decades. Under futures thinking, foresight is the widely used concept, which is defined as a “systematic and long-term in-depth study on scientific, technical, economic, environmental, and social processes” (Chen and Chiang 2010, p 3). Foresight has something to do with brain science that when searching for the future, the mind is wired with the past (Innayatullah 2018)</a:t>
            </a:r>
            <a:endParaRPr/>
          </a:p>
        </p:txBody>
      </p:sp>
      <p:sp>
        <p:nvSpPr>
          <p:cNvPr id="480" name="Google Shape;48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04787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57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6" name="Google Shape;76;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86"/>
        <p:cNvGrpSpPr/>
        <p:nvPr/>
      </p:nvGrpSpPr>
      <p:grpSpPr>
        <a:xfrm>
          <a:off x="0" y="0"/>
          <a:ext cx="0" cy="0"/>
          <a:chOff x="0" y="0"/>
          <a:chExt cx="0" cy="0"/>
        </a:xfrm>
      </p:grpSpPr>
      <p:grpSp>
        <p:nvGrpSpPr>
          <p:cNvPr id="87" name="Google Shape;87;p14"/>
          <p:cNvGrpSpPr/>
          <p:nvPr/>
        </p:nvGrpSpPr>
        <p:grpSpPr>
          <a:xfrm>
            <a:off x="0" y="0"/>
            <a:ext cx="12192011" cy="6858000"/>
            <a:chOff x="0" y="0"/>
            <a:chExt cx="12192011" cy="6858000"/>
          </a:xfrm>
        </p:grpSpPr>
        <p:sp>
          <p:nvSpPr>
            <p:cNvPr id="88" name="Google Shape;88;p1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0" y="2667000"/>
              <a:ext cx="4191000" cy="4191000"/>
            </a:xfrm>
            <a:prstGeom prst="ellipse">
              <a:avLst/>
            </a:prstGeom>
            <a:gradFill>
              <a:gsLst>
                <a:gs pos="0">
                  <a:srgbClr val="4BACC6">
                    <a:alpha val="10980"/>
                  </a:srgbClr>
                </a:gs>
                <a:gs pos="36000">
                  <a:srgbClr val="4BACC6">
                    <a:alpha val="9803"/>
                  </a:srgbClr>
                </a:gs>
                <a:gs pos="75000">
                  <a:srgbClr val="4BACC6">
                    <a:alpha val="0"/>
                  </a:srgbClr>
                </a:gs>
                <a:gs pos="100000">
                  <a:srgbClr val="4BACC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0" y="2895600"/>
              <a:ext cx="2362200" cy="2362200"/>
            </a:xfrm>
            <a:prstGeom prst="ellipse">
              <a:avLst/>
            </a:prstGeom>
            <a:gradFill>
              <a:gsLst>
                <a:gs pos="0">
                  <a:srgbClr val="4BACC6">
                    <a:alpha val="7843"/>
                  </a:srgbClr>
                </a:gs>
                <a:gs pos="36000">
                  <a:srgbClr val="4BACC6">
                    <a:alpha val="7843"/>
                  </a:srgbClr>
                </a:gs>
                <a:gs pos="72000">
                  <a:srgbClr val="4BACC6">
                    <a:alpha val="0"/>
                  </a:srgbClr>
                </a:gs>
                <a:gs pos="100000">
                  <a:srgbClr val="4BACC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8609012" y="5867400"/>
              <a:ext cx="990600" cy="990600"/>
            </a:xfrm>
            <a:prstGeom prst="ellipse">
              <a:avLst/>
            </a:prstGeom>
            <a:gradFill>
              <a:gsLst>
                <a:gs pos="0">
                  <a:srgbClr val="4BACC6">
                    <a:alpha val="13725"/>
                  </a:srgbClr>
                </a:gs>
                <a:gs pos="36000">
                  <a:srgbClr val="4BACC6">
                    <a:alpha val="6666"/>
                  </a:srgbClr>
                </a:gs>
                <a:gs pos="66000">
                  <a:srgbClr val="4BACC6">
                    <a:alpha val="0"/>
                  </a:srgbClr>
                </a:gs>
                <a:gs pos="100000">
                  <a:srgbClr val="4BACC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8609012" y="1676400"/>
              <a:ext cx="2819400" cy="2819400"/>
            </a:xfrm>
            <a:prstGeom prst="ellipse">
              <a:avLst/>
            </a:prstGeom>
            <a:gradFill>
              <a:gsLst>
                <a:gs pos="0">
                  <a:srgbClr val="4BACC6">
                    <a:alpha val="6666"/>
                  </a:srgbClr>
                </a:gs>
                <a:gs pos="36000">
                  <a:srgbClr val="4BACC6">
                    <a:alpha val="5882"/>
                  </a:srgbClr>
                </a:gs>
                <a:gs pos="69000">
                  <a:srgbClr val="4BACC6">
                    <a:alpha val="0"/>
                  </a:srgbClr>
                </a:gs>
                <a:gs pos="100000">
                  <a:srgbClr val="4BACC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7999412" y="8464"/>
              <a:ext cx="1600200" cy="1600200"/>
            </a:xfrm>
            <a:prstGeom prst="ellipse">
              <a:avLst/>
            </a:prstGeom>
            <a:gradFill>
              <a:gsLst>
                <a:gs pos="0">
                  <a:srgbClr val="4BACC6">
                    <a:alpha val="13725"/>
                  </a:srgbClr>
                </a:gs>
                <a:gs pos="36000">
                  <a:srgbClr val="4BACC6">
                    <a:alpha val="6666"/>
                  </a:srgbClr>
                </a:gs>
                <a:gs pos="73000">
                  <a:srgbClr val="4BACC6">
                    <a:alpha val="0"/>
                  </a:srgbClr>
                </a:gs>
                <a:gs pos="100000">
                  <a:srgbClr val="4BACC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589939">
              <a:off x="8490949" y="2714870"/>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96" name="Google Shape;96;p14"/>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97" name="Google Shape;97;p14"/>
          <p:cNvSpPr txBox="1">
            <a:spLocks noGrp="1"/>
          </p:cNvSpPr>
          <p:nvPr>
            <p:ph type="title"/>
          </p:nvPr>
        </p:nvSpPr>
        <p:spPr>
          <a:xfrm>
            <a:off x="1148798" y="1063417"/>
            <a:ext cx="8831700" cy="1373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000"/>
              <a:buFont typeface="Arial"/>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4"/>
          <p:cNvSpPr txBox="1">
            <a:spLocks noGrp="1"/>
          </p:cNvSpPr>
          <p:nvPr>
            <p:ph type="body" idx="1"/>
          </p:nvPr>
        </p:nvSpPr>
        <p:spPr>
          <a:xfrm>
            <a:off x="1154954" y="3543300"/>
            <a:ext cx="8825700" cy="24765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360"/>
              </a:spcBef>
              <a:spcAft>
                <a:spcPts val="0"/>
              </a:spcAft>
              <a:buClr>
                <a:schemeClr val="dk1"/>
              </a:buClr>
              <a:buSzPts val="1800"/>
              <a:buNone/>
              <a:defRPr sz="18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99" name="Google Shape;99;p14"/>
          <p:cNvSpPr txBox="1">
            <a:spLocks noGrp="1"/>
          </p:cNvSpPr>
          <p:nvPr>
            <p:ph type="dt" idx="10"/>
          </p:nvPr>
        </p:nvSpPr>
        <p:spPr>
          <a:xfrm>
            <a:off x="609600" y="6356353"/>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4165600" y="6356353"/>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4"/>
          <p:cNvSpPr/>
          <p:nvPr/>
        </p:nvSpPr>
        <p:spPr>
          <a:xfrm>
            <a:off x="10437812" y="0"/>
            <a:ext cx="685800" cy="1143000"/>
          </a:xfrm>
          <a:prstGeom prst="rect">
            <a:avLst/>
          </a:prstGeom>
          <a:solidFill>
            <a:schemeClr val="accent1"/>
          </a:soli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txBox="1">
            <a:spLocks noGrp="1"/>
          </p:cNvSpPr>
          <p:nvPr>
            <p:ph type="sldNum" idx="12"/>
          </p:nvPr>
        </p:nvSpPr>
        <p:spPr>
          <a:xfrm>
            <a:off x="8737600" y="6356353"/>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6"/>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6"/>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19"/>
          <p:cNvSpPr txBox="1">
            <a:spLocks noGrp="1"/>
          </p:cNvSpPr>
          <p:nvPr>
            <p:ph type="ctrTitle"/>
          </p:nvPr>
        </p:nvSpPr>
        <p:spPr>
          <a:xfrm>
            <a:off x="914400" y="1371601"/>
            <a:ext cx="10464800" cy="19272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5400"/>
              <a:buFont typeface="Arial"/>
              <a:buNone/>
              <a:defRPr sz="5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9"/>
          <p:cNvSpPr txBox="1">
            <a:spLocks noGrp="1"/>
          </p:cNvSpPr>
          <p:nvPr>
            <p:ph type="subTitle" idx="1"/>
          </p:nvPr>
        </p:nvSpPr>
        <p:spPr>
          <a:xfrm>
            <a:off x="914400" y="3505200"/>
            <a:ext cx="8534400" cy="1752600"/>
          </a:xfrm>
          <a:prstGeom prst="rect">
            <a:avLst/>
          </a:prstGeom>
          <a:noFill/>
          <a:ln>
            <a:noFill/>
          </a:ln>
        </p:spPr>
        <p:txBody>
          <a:bodyPr spcFirstLastPara="1" wrap="square" lIns="91425" tIns="45700" rIns="91425" bIns="45700" anchor="t" anchorCtr="0">
            <a:normAutofit/>
          </a:bodyPr>
          <a:lstStyle>
            <a:lvl1pPr lvl="0" algn="l">
              <a:spcBef>
                <a:spcPts val="480"/>
              </a:spcBef>
              <a:spcAft>
                <a:spcPts val="0"/>
              </a:spcAft>
              <a:buSzPts val="2040"/>
              <a:buNone/>
              <a:defRPr>
                <a:solidFill>
                  <a:srgbClr val="3F3F3F"/>
                </a:solidFill>
              </a:defRPr>
            </a:lvl1pPr>
            <a:lvl2pPr lvl="1" algn="ctr">
              <a:spcBef>
                <a:spcPts val="400"/>
              </a:spcBef>
              <a:spcAft>
                <a:spcPts val="0"/>
              </a:spcAft>
              <a:buSzPts val="1700"/>
              <a:buNone/>
              <a:defRPr>
                <a:solidFill>
                  <a:srgbClr val="888888"/>
                </a:solidFill>
              </a:defRPr>
            </a:lvl2pPr>
            <a:lvl3pPr lvl="2" algn="ctr">
              <a:spcBef>
                <a:spcPts val="360"/>
              </a:spcBef>
              <a:spcAft>
                <a:spcPts val="0"/>
              </a:spcAft>
              <a:buSzPts val="1620"/>
              <a:buNone/>
              <a:defRPr>
                <a:solidFill>
                  <a:srgbClr val="888888"/>
                </a:solidFill>
              </a:defRPr>
            </a:lvl3pPr>
            <a:lvl4pPr lvl="3" algn="ctr">
              <a:spcBef>
                <a:spcPts val="320"/>
              </a:spcBef>
              <a:spcAft>
                <a:spcPts val="0"/>
              </a:spcAft>
              <a:buSzPts val="1600"/>
              <a:buNone/>
              <a:defRPr>
                <a:solidFill>
                  <a:srgbClr val="888888"/>
                </a:solidFill>
              </a:defRPr>
            </a:lvl4pPr>
            <a:lvl5pPr lvl="4" algn="ctr">
              <a:spcBef>
                <a:spcPts val="280"/>
              </a:spcBef>
              <a:spcAft>
                <a:spcPts val="0"/>
              </a:spcAft>
              <a:buSzPts val="1400"/>
              <a:buNone/>
              <a:defRPr>
                <a:solidFill>
                  <a:srgbClr val="888888"/>
                </a:solidFill>
              </a:defRPr>
            </a:lvl5pPr>
            <a:lvl6pPr lvl="5" algn="ctr">
              <a:spcBef>
                <a:spcPts val="260"/>
              </a:spcBef>
              <a:spcAft>
                <a:spcPts val="0"/>
              </a:spcAft>
              <a:buSzPts val="1300"/>
              <a:buNone/>
              <a:defRPr>
                <a:solidFill>
                  <a:srgbClr val="888888"/>
                </a:solidFill>
              </a:defRPr>
            </a:lvl6pPr>
            <a:lvl7pPr lvl="6" algn="ctr">
              <a:spcBef>
                <a:spcPts val="260"/>
              </a:spcBef>
              <a:spcAft>
                <a:spcPts val="0"/>
              </a:spcAft>
              <a:buSzPts val="1300"/>
              <a:buNone/>
              <a:defRPr>
                <a:solidFill>
                  <a:srgbClr val="888888"/>
                </a:solidFill>
              </a:defRPr>
            </a:lvl7pPr>
            <a:lvl8pPr lvl="7" algn="ctr">
              <a:spcBef>
                <a:spcPts val="260"/>
              </a:spcBef>
              <a:spcAft>
                <a:spcPts val="0"/>
              </a:spcAft>
              <a:buSzPts val="1300"/>
              <a:buNone/>
              <a:defRPr>
                <a:solidFill>
                  <a:srgbClr val="888888"/>
                </a:solidFill>
              </a:defRPr>
            </a:lvl8pPr>
            <a:lvl9pPr lvl="8" algn="ctr">
              <a:spcBef>
                <a:spcPts val="260"/>
              </a:spcBef>
              <a:spcAft>
                <a:spcPts val="0"/>
              </a:spcAft>
              <a:buSzPts val="1300"/>
              <a:buNone/>
              <a:defRPr>
                <a:solidFill>
                  <a:srgbClr val="888888"/>
                </a:solidFill>
              </a:defRPr>
            </a:lvl9pPr>
          </a:lstStyle>
          <a:p>
            <a:endParaRPr/>
          </a:p>
        </p:txBody>
      </p:sp>
      <p:sp>
        <p:nvSpPr>
          <p:cNvPr id="130" name="Google Shape;130;p19"/>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9"/>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9"/>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33" name="Google Shape;133;p19"/>
          <p:cNvCxnSpPr/>
          <p:nvPr/>
        </p:nvCxnSpPr>
        <p:spPr>
          <a:xfrm>
            <a:off x="914400" y="3398520"/>
            <a:ext cx="1046480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4800"/>
              <a:buFont typeface="Arial"/>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0"/>
          <p:cNvSpPr txBox="1">
            <a:spLocks noGrp="1"/>
          </p:cNvSpPr>
          <p:nvPr>
            <p:ph type="body" idx="1"/>
          </p:nvPr>
        </p:nvSpPr>
        <p:spPr>
          <a:xfrm>
            <a:off x="963084" y="4626865"/>
            <a:ext cx="10363200" cy="15001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040"/>
              <a:buNone/>
              <a:defRPr sz="2400">
                <a:solidFill>
                  <a:schemeClr val="lt2"/>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440"/>
              <a:buNone/>
              <a:defRPr sz="1600">
                <a:solidFill>
                  <a:schemeClr val="lt1"/>
                </a:solidFill>
              </a:defRPr>
            </a:lvl3pPr>
            <a:lvl4pPr marL="1828800" lvl="3" indent="-228600" algn="l">
              <a:spcBef>
                <a:spcPts val="280"/>
              </a:spcBef>
              <a:spcAft>
                <a:spcPts val="0"/>
              </a:spcAft>
              <a:buSzPts val="1400"/>
              <a:buNone/>
              <a:defRPr sz="1400">
                <a:solidFill>
                  <a:schemeClr val="lt1"/>
                </a:solidFill>
              </a:defRPr>
            </a:lvl4pPr>
            <a:lvl5pPr marL="2286000" lvl="4" indent="-228600" algn="l">
              <a:spcBef>
                <a:spcPts val="280"/>
              </a:spcBef>
              <a:spcAft>
                <a:spcPts val="0"/>
              </a:spcAft>
              <a:buSzPts val="1400"/>
              <a:buNone/>
              <a:defRPr sz="1400">
                <a:solidFill>
                  <a:schemeClr val="lt1"/>
                </a:solidFill>
              </a:defRPr>
            </a:lvl5pPr>
            <a:lvl6pPr marL="2743200" lvl="5" indent="-228600" algn="l">
              <a:spcBef>
                <a:spcPts val="280"/>
              </a:spcBef>
              <a:spcAft>
                <a:spcPts val="0"/>
              </a:spcAft>
              <a:buSzPts val="1400"/>
              <a:buNone/>
              <a:defRPr sz="1400">
                <a:solidFill>
                  <a:schemeClr val="lt1"/>
                </a:solidFill>
              </a:defRPr>
            </a:lvl6pPr>
            <a:lvl7pPr marL="3200400" lvl="6" indent="-228600" algn="l">
              <a:spcBef>
                <a:spcPts val="280"/>
              </a:spcBef>
              <a:spcAft>
                <a:spcPts val="0"/>
              </a:spcAft>
              <a:buSzPts val="1400"/>
              <a:buNone/>
              <a:defRPr sz="1400">
                <a:solidFill>
                  <a:schemeClr val="lt1"/>
                </a:solidFill>
              </a:defRPr>
            </a:lvl7pPr>
            <a:lvl8pPr marL="3657600" lvl="7" indent="-228600" algn="l">
              <a:spcBef>
                <a:spcPts val="280"/>
              </a:spcBef>
              <a:spcAft>
                <a:spcPts val="0"/>
              </a:spcAft>
              <a:buSzPts val="1400"/>
              <a:buNone/>
              <a:defRPr sz="1400">
                <a:solidFill>
                  <a:schemeClr val="lt1"/>
                </a:solidFill>
              </a:defRPr>
            </a:lvl8pPr>
            <a:lvl9pPr marL="4114800" lvl="8" indent="-228600" algn="l">
              <a:spcBef>
                <a:spcPts val="280"/>
              </a:spcBef>
              <a:spcAft>
                <a:spcPts val="0"/>
              </a:spcAft>
              <a:buSzPts val="1400"/>
              <a:buNone/>
              <a:defRPr sz="1400">
                <a:solidFill>
                  <a:schemeClr val="lt1"/>
                </a:solidFill>
              </a:defRPr>
            </a:lvl9pPr>
          </a:lstStyle>
          <a:p>
            <a:endParaRPr/>
          </a:p>
        </p:txBody>
      </p:sp>
      <p:sp>
        <p:nvSpPr>
          <p:cNvPr id="137" name="Google Shape;137;p20"/>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0"/>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0"/>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40" name="Google Shape;140;p20"/>
          <p:cNvCxnSpPr/>
          <p:nvPr/>
        </p:nvCxnSpPr>
        <p:spPr>
          <a:xfrm>
            <a:off x="975360" y="4599432"/>
            <a:ext cx="104648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1"/>
          <p:cNvSpPr txBox="1">
            <a:spLocks noGrp="1"/>
          </p:cNvSpPr>
          <p:nvPr>
            <p:ph type="body" idx="1"/>
          </p:nvPr>
        </p:nvSpPr>
        <p:spPr>
          <a:xfrm>
            <a:off x="609600" y="1673352"/>
            <a:ext cx="5384800" cy="4718304"/>
          </a:xfrm>
          <a:prstGeom prst="rect">
            <a:avLst/>
          </a:prstGeom>
          <a:noFill/>
          <a:ln>
            <a:noFill/>
          </a:ln>
        </p:spPr>
        <p:txBody>
          <a:bodyPr spcFirstLastPara="1" wrap="square" lIns="91425" tIns="45700" rIns="91425" bIns="45700" anchor="t" anchorCtr="0">
            <a:normAutofit/>
          </a:bodyPr>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44" name="Google Shape;144;p21"/>
          <p:cNvSpPr txBox="1">
            <a:spLocks noGrp="1"/>
          </p:cNvSpPr>
          <p:nvPr>
            <p:ph type="body" idx="2"/>
          </p:nvPr>
        </p:nvSpPr>
        <p:spPr>
          <a:xfrm>
            <a:off x="6197600" y="1673352"/>
            <a:ext cx="5384800" cy="4718304"/>
          </a:xfrm>
          <a:prstGeom prst="rect">
            <a:avLst/>
          </a:prstGeom>
          <a:noFill/>
          <a:ln>
            <a:noFill/>
          </a:ln>
        </p:spPr>
        <p:txBody>
          <a:bodyPr spcFirstLastPara="1" wrap="square" lIns="91425" tIns="45700" rIns="91425" bIns="45700" anchor="t" anchorCtr="0">
            <a:normAutofit/>
          </a:bodyPr>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45" name="Google Shape;145;p21"/>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1"/>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2"/>
          <p:cNvSpPr txBox="1">
            <a:spLocks noGrp="1"/>
          </p:cNvSpPr>
          <p:nvPr>
            <p:ph type="body" idx="1"/>
          </p:nvPr>
        </p:nvSpPr>
        <p:spPr>
          <a:xfrm>
            <a:off x="609600" y="1676400"/>
            <a:ext cx="5242560"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1700"/>
              <a:buNone/>
              <a:defRPr sz="2000" b="0">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51" name="Google Shape;151;p22"/>
          <p:cNvSpPr txBox="1">
            <a:spLocks noGrp="1"/>
          </p:cNvSpPr>
          <p:nvPr>
            <p:ph type="body" idx="2"/>
          </p:nvPr>
        </p:nvSpPr>
        <p:spPr>
          <a:xfrm>
            <a:off x="609600" y="2438400"/>
            <a:ext cx="5242560" cy="3951288"/>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52" name="Google Shape;152;p22"/>
          <p:cNvSpPr txBox="1">
            <a:spLocks noGrp="1"/>
          </p:cNvSpPr>
          <p:nvPr>
            <p:ph type="body" idx="3"/>
          </p:nvPr>
        </p:nvSpPr>
        <p:spPr>
          <a:xfrm>
            <a:off x="6339840" y="1676400"/>
            <a:ext cx="5242560"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53" name="Google Shape;153;p22"/>
          <p:cNvSpPr txBox="1">
            <a:spLocks noGrp="1"/>
          </p:cNvSpPr>
          <p:nvPr>
            <p:ph type="body" idx="4"/>
          </p:nvPr>
        </p:nvSpPr>
        <p:spPr>
          <a:xfrm>
            <a:off x="6339840" y="2438400"/>
            <a:ext cx="5242560" cy="3951288"/>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54" name="Google Shape;154;p22"/>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2"/>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2"/>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57" name="Google Shape;157;p22"/>
          <p:cNvCxnSpPr/>
          <p:nvPr/>
        </p:nvCxnSpPr>
        <p:spPr>
          <a:xfrm rot="5400000">
            <a:off x="3741949" y="4045691"/>
            <a:ext cx="4709160" cy="1059"/>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3"/>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3"/>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609600" y="792080"/>
            <a:ext cx="2852928" cy="126187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2400"/>
              <a:buFont typeface="Aria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4"/>
          <p:cNvSpPr txBox="1">
            <a:spLocks noGrp="1"/>
          </p:cNvSpPr>
          <p:nvPr>
            <p:ph type="body" idx="1"/>
          </p:nvPr>
        </p:nvSpPr>
        <p:spPr>
          <a:xfrm>
            <a:off x="3962400" y="792080"/>
            <a:ext cx="7620000" cy="5577840"/>
          </a:xfrm>
          <a:prstGeom prst="rect">
            <a:avLst/>
          </a:prstGeom>
          <a:noFill/>
          <a:ln>
            <a:noFill/>
          </a:ln>
        </p:spPr>
        <p:txBody>
          <a:bodyPr spcFirstLastPara="1" wrap="square" lIns="91425" tIns="45700" rIns="91425" bIns="45700" anchor="t" anchorCtr="0">
            <a:normAutofit/>
          </a:bodyPr>
          <a:lstStyle>
            <a:lvl1pPr marL="457200" lvl="0" indent="-401320" algn="l">
              <a:spcBef>
                <a:spcPts val="640"/>
              </a:spcBef>
              <a:spcAft>
                <a:spcPts val="0"/>
              </a:spcAft>
              <a:buSzPts val="2720"/>
              <a:buChar char="•"/>
              <a:defRPr sz="3200"/>
            </a:lvl1pPr>
            <a:lvl2pPr marL="914400" lvl="1" indent="-379730" algn="l">
              <a:spcBef>
                <a:spcPts val="560"/>
              </a:spcBef>
              <a:spcAft>
                <a:spcPts val="0"/>
              </a:spcAft>
              <a:buSzPts val="2380"/>
              <a:buChar char="•"/>
              <a:defRPr sz="2800"/>
            </a:lvl2pPr>
            <a:lvl3pPr marL="1371600" lvl="2" indent="-365760" algn="l">
              <a:spcBef>
                <a:spcPts val="480"/>
              </a:spcBef>
              <a:spcAft>
                <a:spcPts val="0"/>
              </a:spcAft>
              <a:buSzPts val="216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66" name="Google Shape;166;p24"/>
          <p:cNvSpPr txBox="1">
            <a:spLocks noGrp="1"/>
          </p:cNvSpPr>
          <p:nvPr>
            <p:ph type="body" idx="2"/>
          </p:nvPr>
        </p:nvSpPr>
        <p:spPr>
          <a:xfrm>
            <a:off x="609601" y="2130553"/>
            <a:ext cx="2852928" cy="4243615"/>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67" name="Google Shape;167;p24"/>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4"/>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70" name="Google Shape;170;p24"/>
          <p:cNvCxnSpPr/>
          <p:nvPr/>
        </p:nvCxnSpPr>
        <p:spPr>
          <a:xfrm rot="5400000">
            <a:off x="912152" y="3579942"/>
            <a:ext cx="5577840" cy="2117"/>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609600" y="792480"/>
            <a:ext cx="2856907" cy="126492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400"/>
              <a:buFont typeface="Aria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5"/>
          <p:cNvSpPr>
            <a:spLocks noGrp="1"/>
          </p:cNvSpPr>
          <p:nvPr>
            <p:ph type="pic" idx="2"/>
          </p:nvPr>
        </p:nvSpPr>
        <p:spPr>
          <a:xfrm>
            <a:off x="3811480" y="838201"/>
            <a:ext cx="787252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spcFirstLastPara="1" wrap="square" lIns="91425" tIns="45700" rIns="91425" bIns="45700" anchor="t" anchorCtr="0">
            <a:noAutofit/>
          </a:bodyPr>
          <a:lstStyle>
            <a:lvl1pPr marR="0" lvl="0" algn="l" rtl="0">
              <a:spcBef>
                <a:spcPts val="640"/>
              </a:spcBef>
              <a:spcAft>
                <a:spcPts val="0"/>
              </a:spcAft>
              <a:buClr>
                <a:schemeClr val="accent1"/>
              </a:buClr>
              <a:buSzPts val="272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1"/>
              </a:buClr>
              <a:buSzPts val="238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216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4" name="Google Shape;174;p25"/>
          <p:cNvSpPr txBox="1">
            <a:spLocks noGrp="1"/>
          </p:cNvSpPr>
          <p:nvPr>
            <p:ph type="body" idx="1"/>
          </p:nvPr>
        </p:nvSpPr>
        <p:spPr>
          <a:xfrm>
            <a:off x="609600" y="2133600"/>
            <a:ext cx="2852928" cy="4242816"/>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75" name="Google Shape;175;p25"/>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5"/>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5"/>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6"/>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1" name="Google Shape;181;p26"/>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6"/>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6"/>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3" name="Google Shape;193;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3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9" name="Google Shape;209;p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0" name="Google Shape;210;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1" name="Google Shape;221;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3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7" name="Google Shape;227;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9" name="Google Shape;229;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 name="Google Shape;232;p3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p3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4" name="Google Shape;234;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40" name="Google Shape;240;p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1" name="Google Shape;241;p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42" name="Google Shape;242;p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3" name="Google Shape;243;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6"/>
        <p:cNvGrpSpPr/>
        <p:nvPr/>
      </p:nvGrpSpPr>
      <p:grpSpPr>
        <a:xfrm>
          <a:off x="0" y="0"/>
          <a:ext cx="0" cy="0"/>
          <a:chOff x="0" y="0"/>
          <a:chExt cx="0" cy="0"/>
        </a:xfrm>
      </p:grpSpPr>
      <p:sp>
        <p:nvSpPr>
          <p:cNvPr id="247" name="Google Shape;247;p3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37"/>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9" name="Google Shape;249;p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50" name="Google Shape;250;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5367900" y="719867"/>
            <a:ext cx="5867200" cy="5418400"/>
          </a:xfrm>
          <a:prstGeom prst="rect">
            <a:avLst/>
          </a:prstGeom>
          <a:noFill/>
          <a:ln>
            <a:noFill/>
          </a:ln>
        </p:spPr>
        <p:txBody>
          <a:bodyPr spcFirstLastPara="1" wrap="square" lIns="121875" tIns="121875" rIns="121875" bIns="121875" anchor="ctr" anchorCtr="0">
            <a:noAutofit/>
          </a:bodyPr>
          <a:lstStyle>
            <a:lvl1pPr lvl="0" algn="r">
              <a:lnSpc>
                <a:spcPct val="90000"/>
              </a:lnSpc>
              <a:spcBef>
                <a:spcPts val="0"/>
              </a:spcBef>
              <a:spcAft>
                <a:spcPts val="0"/>
              </a:spcAft>
              <a:buClr>
                <a:schemeClr val="dk1"/>
              </a:buClr>
              <a:buSzPts val="5500"/>
              <a:buFont typeface="Arial"/>
              <a:buNone/>
              <a:defRPr sz="7300"/>
            </a:lvl1pPr>
            <a:lvl2pPr lvl="1" algn="r">
              <a:spcBef>
                <a:spcPts val="0"/>
              </a:spcBef>
              <a:spcAft>
                <a:spcPts val="0"/>
              </a:spcAft>
              <a:buSzPts val="5500"/>
              <a:buNone/>
              <a:defRPr sz="7300"/>
            </a:lvl2pPr>
            <a:lvl3pPr lvl="2" algn="r">
              <a:spcBef>
                <a:spcPts val="0"/>
              </a:spcBef>
              <a:spcAft>
                <a:spcPts val="0"/>
              </a:spcAft>
              <a:buSzPts val="5500"/>
              <a:buNone/>
              <a:defRPr sz="7300"/>
            </a:lvl3pPr>
            <a:lvl4pPr lvl="3" algn="r">
              <a:spcBef>
                <a:spcPts val="0"/>
              </a:spcBef>
              <a:spcAft>
                <a:spcPts val="0"/>
              </a:spcAft>
              <a:buSzPts val="5500"/>
              <a:buNone/>
              <a:defRPr sz="7300"/>
            </a:lvl4pPr>
            <a:lvl5pPr lvl="4" algn="r">
              <a:spcBef>
                <a:spcPts val="0"/>
              </a:spcBef>
              <a:spcAft>
                <a:spcPts val="0"/>
              </a:spcAft>
              <a:buSzPts val="5500"/>
              <a:buNone/>
              <a:defRPr sz="7300"/>
            </a:lvl5pPr>
            <a:lvl6pPr lvl="5" algn="r">
              <a:spcBef>
                <a:spcPts val="0"/>
              </a:spcBef>
              <a:spcAft>
                <a:spcPts val="0"/>
              </a:spcAft>
              <a:buSzPts val="5500"/>
              <a:buNone/>
              <a:defRPr sz="7300"/>
            </a:lvl6pPr>
            <a:lvl7pPr lvl="6" algn="r">
              <a:spcBef>
                <a:spcPts val="0"/>
              </a:spcBef>
              <a:spcAft>
                <a:spcPts val="0"/>
              </a:spcAft>
              <a:buSzPts val="5500"/>
              <a:buNone/>
              <a:defRPr sz="7300"/>
            </a:lvl7pPr>
            <a:lvl8pPr lvl="7" algn="r">
              <a:spcBef>
                <a:spcPts val="0"/>
              </a:spcBef>
              <a:spcAft>
                <a:spcPts val="0"/>
              </a:spcAft>
              <a:buSzPts val="5500"/>
              <a:buNone/>
              <a:defRPr sz="7300"/>
            </a:lvl8pPr>
            <a:lvl9pPr lvl="8" algn="r">
              <a:spcBef>
                <a:spcPts val="0"/>
              </a:spcBef>
              <a:spcAft>
                <a:spcPts val="0"/>
              </a:spcAft>
              <a:buSzPts val="5500"/>
              <a:buNone/>
              <a:defRPr sz="73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15"/>
          <p:cNvSpPr/>
          <p:nvPr/>
        </p:nvSpPr>
        <p:spPr>
          <a:xfrm>
            <a:off x="0" y="220786"/>
            <a:ext cx="12192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 name="Google Shape;105;p15"/>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5"/>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rm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07" name="Google Shape;107;p15"/>
          <p:cNvSpPr/>
          <p:nvPr/>
        </p:nvSpPr>
        <p:spPr>
          <a:xfrm>
            <a:off x="0" y="0"/>
            <a:ext cx="12192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15"/>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 name="Google Shape;109;p15"/>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5"/>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a:solidFill>
                  <a:srgbClr val="FFFFFF"/>
                </a:solidFill>
                <a:latin typeface="Arial"/>
                <a:ea typeface="Arial"/>
                <a:cs typeface="Arial"/>
                <a:sym typeface="Arial"/>
              </a:defRPr>
            </a:lvl1pPr>
            <a:lvl2pPr marL="0" marR="0" lvl="1" indent="0" algn="l" rtl="0">
              <a:spcBef>
                <a:spcPts val="0"/>
              </a:spcBef>
              <a:buNone/>
              <a:defRPr sz="1400" b="1">
                <a:solidFill>
                  <a:srgbClr val="FFFFFF"/>
                </a:solidFill>
                <a:latin typeface="Arial"/>
                <a:ea typeface="Arial"/>
                <a:cs typeface="Arial"/>
                <a:sym typeface="Arial"/>
              </a:defRPr>
            </a:lvl2pPr>
            <a:lvl3pPr marL="0" marR="0" lvl="2" indent="0" algn="l" rtl="0">
              <a:spcBef>
                <a:spcPts val="0"/>
              </a:spcBef>
              <a:buNone/>
              <a:defRPr sz="1400" b="1">
                <a:solidFill>
                  <a:srgbClr val="FFFFFF"/>
                </a:solidFill>
                <a:latin typeface="Arial"/>
                <a:ea typeface="Arial"/>
                <a:cs typeface="Arial"/>
                <a:sym typeface="Arial"/>
              </a:defRPr>
            </a:lvl3pPr>
            <a:lvl4pPr marL="0" marR="0" lvl="3" indent="0" algn="l" rtl="0">
              <a:spcBef>
                <a:spcPts val="0"/>
              </a:spcBef>
              <a:buNone/>
              <a:defRPr sz="1400" b="1">
                <a:solidFill>
                  <a:srgbClr val="FFFFFF"/>
                </a:solidFill>
                <a:latin typeface="Arial"/>
                <a:ea typeface="Arial"/>
                <a:cs typeface="Arial"/>
                <a:sym typeface="Arial"/>
              </a:defRPr>
            </a:lvl4pPr>
            <a:lvl5pPr marL="0" marR="0" lvl="4" indent="0" algn="l" rtl="0">
              <a:spcBef>
                <a:spcPts val="0"/>
              </a:spcBef>
              <a:buNone/>
              <a:defRPr sz="1400" b="1">
                <a:solidFill>
                  <a:srgbClr val="FFFFFF"/>
                </a:solidFill>
                <a:latin typeface="Arial"/>
                <a:ea typeface="Arial"/>
                <a:cs typeface="Arial"/>
                <a:sym typeface="Arial"/>
              </a:defRPr>
            </a:lvl5pPr>
            <a:lvl6pPr marL="0" marR="0" lvl="5" indent="0" algn="l" rtl="0">
              <a:spcBef>
                <a:spcPts val="0"/>
              </a:spcBef>
              <a:buNone/>
              <a:defRPr sz="1400" b="1">
                <a:solidFill>
                  <a:srgbClr val="FFFFFF"/>
                </a:solidFill>
                <a:latin typeface="Arial"/>
                <a:ea typeface="Arial"/>
                <a:cs typeface="Arial"/>
                <a:sym typeface="Arial"/>
              </a:defRPr>
            </a:lvl6pPr>
            <a:lvl7pPr marL="0" marR="0" lvl="6" indent="0" algn="l" rtl="0">
              <a:spcBef>
                <a:spcPts val="0"/>
              </a:spcBef>
              <a:buNone/>
              <a:defRPr sz="1400" b="1">
                <a:solidFill>
                  <a:srgbClr val="FFFFFF"/>
                </a:solidFill>
                <a:latin typeface="Arial"/>
                <a:ea typeface="Arial"/>
                <a:cs typeface="Arial"/>
                <a:sym typeface="Arial"/>
              </a:defRPr>
            </a:lvl7pPr>
            <a:lvl8pPr marL="0" marR="0" lvl="7" indent="0" algn="l" rtl="0">
              <a:spcBef>
                <a:spcPts val="0"/>
              </a:spcBef>
              <a:buNone/>
              <a:defRPr sz="1400" b="1">
                <a:solidFill>
                  <a:srgbClr val="FFFFFF"/>
                </a:solidFill>
                <a:latin typeface="Arial"/>
                <a:ea typeface="Arial"/>
                <a:cs typeface="Arial"/>
                <a:sym typeface="Arial"/>
              </a:defRPr>
            </a:lvl8pPr>
            <a:lvl9pPr marL="0" marR="0" lvl="8" indent="0" algn="l" rtl="0">
              <a:spcBef>
                <a:spcPts val="0"/>
              </a:spcBef>
              <a:buNone/>
              <a:defRPr sz="1400" b="1">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6" name="Google Shape;186;p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7" name="Google Shape;187;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s://sustainabledevelopment.un.org/?menu=1300" TargetMode="Externa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hyperlink" Target="https://www.ciit.edu.ph/setting-modern-educations-mark-for-the-next-norma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pspaconference.com/"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hyperlink" Target="mailto:lizanpcalina@gmail.com" TargetMode="External"/><Relationship Id="rId5" Type="http://schemas.openxmlformats.org/officeDocument/2006/relationships/image" Target="../media/image51.jp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2"/>
        <p:cNvGrpSpPr/>
        <p:nvPr/>
      </p:nvGrpSpPr>
      <p:grpSpPr>
        <a:xfrm>
          <a:off x="0" y="0"/>
          <a:ext cx="0" cy="0"/>
          <a:chOff x="0" y="0"/>
          <a:chExt cx="0" cy="0"/>
        </a:xfrm>
      </p:grpSpPr>
      <p:sp>
        <p:nvSpPr>
          <p:cNvPr id="263" name="Google Shape;263;p39"/>
          <p:cNvSpPr txBox="1">
            <a:spLocks noGrp="1"/>
          </p:cNvSpPr>
          <p:nvPr>
            <p:ph type="ctrTitle"/>
          </p:nvPr>
        </p:nvSpPr>
        <p:spPr>
          <a:xfrm>
            <a:off x="212561" y="3004243"/>
            <a:ext cx="11349000" cy="1502088"/>
          </a:xfrm>
          <a:prstGeom prst="rect">
            <a:avLst/>
          </a:prstGeom>
          <a:noFill/>
          <a:ln>
            <a:noFill/>
          </a:ln>
        </p:spPr>
        <p:txBody>
          <a:bodyPr spcFirstLastPara="1" wrap="square" lIns="91425" tIns="45700" rIns="91425" bIns="45700" anchor="b" anchorCtr="0">
            <a:normAutofit/>
          </a:bodyPr>
          <a:lstStyle/>
          <a:p>
            <a:pPr marL="914400" lvl="0" indent="0" algn="ctr" rtl="0">
              <a:lnSpc>
                <a:spcPct val="100000"/>
              </a:lnSpc>
              <a:spcBef>
                <a:spcPts val="0"/>
              </a:spcBef>
              <a:spcAft>
                <a:spcPts val="0"/>
              </a:spcAft>
              <a:buClr>
                <a:schemeClr val="dk1"/>
              </a:buClr>
              <a:buSzPts val="1100"/>
              <a:buFont typeface="Arial"/>
              <a:buNone/>
            </a:pPr>
            <a:r>
              <a:rPr lang="en-US" sz="4100" b="1" dirty="0">
                <a:solidFill>
                  <a:srgbClr val="0A0090"/>
                </a:solidFill>
                <a:latin typeface="Libre Baskerville"/>
                <a:ea typeface="Libre Baskerville"/>
                <a:cs typeface="Libre Baskerville"/>
                <a:sym typeface="Libre Baskerville"/>
              </a:rPr>
              <a:t>Futures Thinking: Its Implications to the Philippine Educational System</a:t>
            </a:r>
            <a:endParaRPr sz="5400" b="1" dirty="0">
              <a:solidFill>
                <a:srgbClr val="0A0090"/>
              </a:solidFill>
              <a:latin typeface="Libre Baskerville"/>
              <a:ea typeface="Libre Baskerville"/>
              <a:cs typeface="Libre Baskerville"/>
              <a:sym typeface="Libre Baskerville"/>
            </a:endParaRPr>
          </a:p>
        </p:txBody>
      </p:sp>
      <p:grpSp>
        <p:nvGrpSpPr>
          <p:cNvPr id="264" name="Google Shape;264;p39"/>
          <p:cNvGrpSpPr/>
          <p:nvPr/>
        </p:nvGrpSpPr>
        <p:grpSpPr>
          <a:xfrm>
            <a:off x="3030569" y="383782"/>
            <a:ext cx="5950489" cy="985242"/>
            <a:chOff x="2349452" y="549104"/>
            <a:chExt cx="5950489" cy="985242"/>
          </a:xfrm>
        </p:grpSpPr>
        <p:pic>
          <p:nvPicPr>
            <p:cNvPr id="265" name="Google Shape;265;p39"/>
            <p:cNvPicPr preferRelativeResize="0"/>
            <p:nvPr/>
          </p:nvPicPr>
          <p:blipFill rotWithShape="1">
            <a:blip r:embed="rId4">
              <a:alphaModFix/>
            </a:blip>
            <a:srcRect t="12607" b="8636"/>
            <a:stretch/>
          </p:blipFill>
          <p:spPr>
            <a:xfrm>
              <a:off x="2349452" y="549104"/>
              <a:ext cx="1617325" cy="874937"/>
            </a:xfrm>
            <a:prstGeom prst="rect">
              <a:avLst/>
            </a:prstGeom>
            <a:noFill/>
            <a:ln>
              <a:noFill/>
            </a:ln>
          </p:spPr>
        </p:pic>
        <p:pic>
          <p:nvPicPr>
            <p:cNvPr id="266" name="Google Shape;266;p39"/>
            <p:cNvPicPr preferRelativeResize="0"/>
            <p:nvPr/>
          </p:nvPicPr>
          <p:blipFill rotWithShape="1">
            <a:blip r:embed="rId5">
              <a:alphaModFix/>
            </a:blip>
            <a:srcRect/>
            <a:stretch/>
          </p:blipFill>
          <p:spPr>
            <a:xfrm>
              <a:off x="4085307" y="569501"/>
              <a:ext cx="3283566" cy="834142"/>
            </a:xfrm>
            <a:prstGeom prst="rect">
              <a:avLst/>
            </a:prstGeom>
            <a:noFill/>
            <a:ln>
              <a:noFill/>
            </a:ln>
          </p:spPr>
        </p:pic>
        <p:pic>
          <p:nvPicPr>
            <p:cNvPr id="267" name="Google Shape;267;p39"/>
            <p:cNvPicPr preferRelativeResize="0"/>
            <p:nvPr/>
          </p:nvPicPr>
          <p:blipFill rotWithShape="1">
            <a:blip r:embed="rId6">
              <a:alphaModFix/>
            </a:blip>
            <a:srcRect/>
            <a:stretch/>
          </p:blipFill>
          <p:spPr>
            <a:xfrm>
              <a:off x="7318711" y="549104"/>
              <a:ext cx="981230" cy="985242"/>
            </a:xfrm>
            <a:prstGeom prst="rect">
              <a:avLst/>
            </a:prstGeom>
            <a:noFill/>
            <a:ln>
              <a:noFill/>
            </a:ln>
          </p:spPr>
        </p:pic>
      </p:grpSp>
      <p:sp>
        <p:nvSpPr>
          <p:cNvPr id="268" name="Google Shape;268;p39"/>
          <p:cNvSpPr txBox="1"/>
          <p:nvPr/>
        </p:nvSpPr>
        <p:spPr>
          <a:xfrm>
            <a:off x="2351395" y="5355845"/>
            <a:ext cx="7452393" cy="858308"/>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2000"/>
              <a:buFont typeface="Arial"/>
              <a:buNone/>
            </a:pPr>
            <a:r>
              <a:rPr lang="en-US" sz="2000" b="1" i="0" u="none" strike="noStrike" cap="none" dirty="0">
                <a:solidFill>
                  <a:schemeClr val="tx1"/>
                </a:solidFill>
                <a:latin typeface="Libre Baskerville"/>
                <a:ea typeface="Libre Baskerville"/>
                <a:cs typeface="Libre Baskerville"/>
                <a:sym typeface="Libre Baskerville"/>
              </a:rPr>
              <a:t>LIZAN E. PERANTE-CALINA, DPA</a:t>
            </a:r>
            <a:endParaRPr dirty="0">
              <a:solidFill>
                <a:schemeClr val="tx1"/>
              </a:solidFill>
            </a:endParaRPr>
          </a:p>
        </p:txBody>
      </p:sp>
      <p:sp>
        <p:nvSpPr>
          <p:cNvPr id="269" name="Google Shape;269;p39"/>
          <p:cNvSpPr txBox="1"/>
          <p:nvPr/>
        </p:nvSpPr>
        <p:spPr>
          <a:xfrm>
            <a:off x="1393140" y="1502155"/>
            <a:ext cx="9368904" cy="15020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400" dirty="0">
                <a:solidFill>
                  <a:schemeClr val="tx1"/>
                </a:solidFill>
                <a:latin typeface="Garamond"/>
                <a:cs typeface="Garamond"/>
              </a:rPr>
              <a:t>United Professionals for the Development and Advancement </a:t>
            </a:r>
          </a:p>
          <a:p>
            <a:pPr marL="0" marR="0" lvl="0" indent="0" algn="ctr" rtl="0">
              <a:lnSpc>
                <a:spcPct val="100000"/>
              </a:lnSpc>
              <a:spcBef>
                <a:spcPts val="0"/>
              </a:spcBef>
              <a:spcAft>
                <a:spcPts val="0"/>
              </a:spcAft>
              <a:buClr>
                <a:schemeClr val="dk1"/>
              </a:buClr>
              <a:buSzPts val="2000"/>
              <a:buFont typeface="Arial"/>
              <a:buNone/>
            </a:pPr>
            <a:r>
              <a:rPr lang="en-US" sz="2400" dirty="0">
                <a:solidFill>
                  <a:schemeClr val="tx1"/>
                </a:solidFill>
                <a:latin typeface="Garamond"/>
                <a:cs typeface="Garamond"/>
              </a:rPr>
              <a:t>of Teacher Education (PATEF-UPDATE), Inc.</a:t>
            </a:r>
          </a:p>
          <a:p>
            <a:pPr marL="0" marR="0" lvl="0" indent="0" algn="ctr" rtl="0">
              <a:lnSpc>
                <a:spcPct val="100000"/>
              </a:lnSpc>
              <a:spcBef>
                <a:spcPts val="0"/>
              </a:spcBef>
              <a:spcAft>
                <a:spcPts val="0"/>
              </a:spcAft>
              <a:buClr>
                <a:schemeClr val="dk1"/>
              </a:buClr>
              <a:buSzPts val="2000"/>
              <a:buFont typeface="Arial"/>
              <a:buNone/>
            </a:pPr>
            <a:r>
              <a:rPr lang="en-US" sz="2400" dirty="0">
                <a:solidFill>
                  <a:schemeClr val="tx1"/>
                </a:solidFill>
                <a:latin typeface="Garamond"/>
                <a:cs typeface="Garamond"/>
              </a:rPr>
              <a:t>May 17, 2023 | 10:30 AM </a:t>
            </a:r>
            <a:endParaRPr sz="1800" dirty="0">
              <a:solidFill>
                <a:schemeClr val="tx1"/>
              </a:solidFill>
              <a:latin typeface="Garamond"/>
              <a:cs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16" name="Google Shape;316;p44"/>
          <p:cNvPicPr preferRelativeResize="0"/>
          <p:nvPr/>
        </p:nvPicPr>
        <p:blipFill rotWithShape="1">
          <a:blip r:embed="rId4">
            <a:alphaModFix/>
          </a:blip>
          <a:srcRect/>
          <a:stretch/>
        </p:blipFill>
        <p:spPr>
          <a:xfrm>
            <a:off x="5569352" y="1134215"/>
            <a:ext cx="5629080" cy="5266585"/>
          </a:xfrm>
          <a:prstGeom prst="rect">
            <a:avLst/>
          </a:prstGeom>
          <a:noFill/>
          <a:ln>
            <a:noFill/>
          </a:ln>
        </p:spPr>
      </p:pic>
      <p:sp>
        <p:nvSpPr>
          <p:cNvPr id="317" name="Google Shape;317;p44"/>
          <p:cNvSpPr/>
          <p:nvPr/>
        </p:nvSpPr>
        <p:spPr>
          <a:xfrm>
            <a:off x="1464900" y="313325"/>
            <a:ext cx="10435500" cy="1182000"/>
          </a:xfrm>
          <a:prstGeom prst="rect">
            <a:avLst/>
          </a:prstGeom>
          <a:noFill/>
          <a:ln>
            <a:noFill/>
          </a:ln>
        </p:spPr>
        <p:txBody>
          <a:bodyPr spcFirstLastPara="1" wrap="square" lIns="146300" tIns="73150" rIns="146300" bIns="73150" anchor="t" anchorCtr="0">
            <a:noAutofit/>
          </a:bodyPr>
          <a:lstStyle/>
          <a:p>
            <a:pPr marL="0" marR="0" lvl="0" indent="0" algn="l" rtl="0">
              <a:spcBef>
                <a:spcPts val="0"/>
              </a:spcBef>
              <a:spcAft>
                <a:spcPts val="0"/>
              </a:spcAft>
              <a:buNone/>
            </a:pPr>
            <a:r>
              <a:rPr lang="en-US" sz="3340" b="1" dirty="0">
                <a:solidFill>
                  <a:srgbClr val="0A0090"/>
                </a:solidFill>
                <a:latin typeface="Baskerville Old Face" panose="02020602080505020303" pitchFamily="18" charset="77"/>
                <a:ea typeface="Libre Baskerville"/>
                <a:cs typeface="Libre Baskerville"/>
                <a:sym typeface="Libre Baskerville"/>
              </a:rPr>
              <a:t>THE FUTURIST’S METAPHORICAL MENAGERIE</a:t>
            </a:r>
            <a:endParaRPr sz="900" dirty="0">
              <a:solidFill>
                <a:srgbClr val="0A0090"/>
              </a:solidFill>
              <a:latin typeface="Baskerville Old Face" panose="02020602080505020303" pitchFamily="18" charset="77"/>
            </a:endParaRPr>
          </a:p>
          <a:p>
            <a:pPr marL="0" marR="0" lvl="0" indent="0" algn="l" rtl="0">
              <a:spcBef>
                <a:spcPts val="0"/>
              </a:spcBef>
              <a:spcAft>
                <a:spcPts val="0"/>
              </a:spcAft>
              <a:buNone/>
            </a:pPr>
            <a:r>
              <a:rPr lang="en-US" sz="2380" dirty="0">
                <a:solidFill>
                  <a:srgbClr val="0A0090"/>
                </a:solidFill>
                <a:latin typeface="Baskerville Old Face" panose="02020602080505020303" pitchFamily="18" charset="77"/>
                <a:ea typeface="Libre Baskerville"/>
                <a:cs typeface="Libre Baskerville"/>
                <a:sym typeface="Libre Baskerville"/>
              </a:rPr>
              <a:t>Robert Hickson • 16/03/2020</a:t>
            </a:r>
            <a:endParaRPr sz="900" dirty="0">
              <a:solidFill>
                <a:srgbClr val="0A0090"/>
              </a:solidFill>
              <a:latin typeface="Baskerville Old Face" panose="02020602080505020303" pitchFamily="18" charset="77"/>
            </a:endParaRPr>
          </a:p>
        </p:txBody>
      </p:sp>
      <p:pic>
        <p:nvPicPr>
          <p:cNvPr id="318" name="Google Shape;318;p44"/>
          <p:cNvPicPr preferRelativeResize="0"/>
          <p:nvPr/>
        </p:nvPicPr>
        <p:blipFill rotWithShape="1">
          <a:blip r:embed="rId5">
            <a:alphaModFix/>
          </a:blip>
          <a:srcRect/>
          <a:stretch/>
        </p:blipFill>
        <p:spPr>
          <a:xfrm>
            <a:off x="1464900" y="2393568"/>
            <a:ext cx="4015638" cy="3912229"/>
          </a:xfrm>
          <a:prstGeom prst="rect">
            <a:avLst/>
          </a:prstGeom>
          <a:noFill/>
          <a:ln>
            <a:noFill/>
          </a:ln>
        </p:spPr>
      </p:pic>
      <p:sp>
        <p:nvSpPr>
          <p:cNvPr id="319" name="Google Shape;319;p44"/>
          <p:cNvSpPr/>
          <p:nvPr/>
        </p:nvSpPr>
        <p:spPr>
          <a:xfrm>
            <a:off x="609600" y="1495325"/>
            <a:ext cx="5486400" cy="812400"/>
          </a:xfrm>
          <a:prstGeom prst="rect">
            <a:avLst/>
          </a:prstGeom>
          <a:noFill/>
          <a:ln>
            <a:noFill/>
          </a:ln>
        </p:spPr>
        <p:txBody>
          <a:bodyPr spcFirstLastPara="1" wrap="square" lIns="146300" tIns="73150" rIns="146300" bIns="73150" anchor="t" anchorCtr="0">
            <a:noAutofit/>
          </a:bodyPr>
          <a:lstStyle/>
          <a:p>
            <a:pPr marL="0" marR="0" lvl="0" indent="0" algn="l" rtl="0">
              <a:spcBef>
                <a:spcPts val="0"/>
              </a:spcBef>
              <a:spcAft>
                <a:spcPts val="0"/>
              </a:spcAft>
              <a:buNone/>
            </a:pPr>
            <a:r>
              <a:rPr lang="en-US" sz="2400" dirty="0">
                <a:solidFill>
                  <a:schemeClr val="dk1"/>
                </a:solidFill>
                <a:latin typeface="Baskerville Old Face" panose="02020602080505020303" pitchFamily="18" charset="77"/>
                <a:sym typeface="Arial"/>
              </a:rPr>
              <a:t>“Gray Rhino” refers to highly likely, high impact event (Michelle </a:t>
            </a:r>
            <a:r>
              <a:rPr lang="en-US" sz="2400" dirty="0" err="1">
                <a:solidFill>
                  <a:schemeClr val="dk1"/>
                </a:solidFill>
                <a:latin typeface="Baskerville Old Face" panose="02020602080505020303" pitchFamily="18" charset="77"/>
                <a:sym typeface="Arial"/>
              </a:rPr>
              <a:t>Wucker</a:t>
            </a:r>
            <a:r>
              <a:rPr lang="en-US" sz="2400" dirty="0">
                <a:solidFill>
                  <a:schemeClr val="dk1"/>
                </a:solidFill>
                <a:latin typeface="Baskerville Old Face" panose="02020602080505020303" pitchFamily="18" charset="77"/>
                <a:sym typeface="Arial"/>
              </a:rPr>
              <a:t>)</a:t>
            </a:r>
            <a:endParaRPr sz="1600" dirty="0">
              <a:latin typeface="Baskerville Old Face" panose="02020602080505020303" pitchFamily="18" charset="77"/>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92"/>
          <p:cNvPicPr preferRelativeResize="0"/>
          <p:nvPr/>
        </p:nvPicPr>
        <p:blipFill>
          <a:blip r:embed="rId3">
            <a:alphaModFix/>
          </a:blip>
          <a:stretch>
            <a:fillRect/>
          </a:stretch>
        </p:blipFill>
        <p:spPr>
          <a:xfrm>
            <a:off x="-27" y="0"/>
            <a:ext cx="12192000" cy="6881462"/>
          </a:xfrm>
          <a:prstGeom prst="rect">
            <a:avLst/>
          </a:prstGeom>
          <a:noFill/>
          <a:ln>
            <a:noFill/>
          </a:ln>
        </p:spPr>
      </p:pic>
      <p:pic>
        <p:nvPicPr>
          <p:cNvPr id="947" name="Google Shape;947;p92"/>
          <p:cNvPicPr preferRelativeResize="0"/>
          <p:nvPr/>
        </p:nvPicPr>
        <p:blipFill rotWithShape="1">
          <a:blip r:embed="rId4">
            <a:alphaModFix/>
          </a:blip>
          <a:srcRect/>
          <a:stretch/>
        </p:blipFill>
        <p:spPr>
          <a:xfrm>
            <a:off x="7357110" y="0"/>
            <a:ext cx="4834890" cy="6858000"/>
          </a:xfrm>
          <a:prstGeom prst="rect">
            <a:avLst/>
          </a:prstGeom>
          <a:noFill/>
          <a:ln>
            <a:noFill/>
          </a:ln>
        </p:spPr>
      </p:pic>
      <p:sp>
        <p:nvSpPr>
          <p:cNvPr id="948" name="Google Shape;948;p92"/>
          <p:cNvSpPr/>
          <p:nvPr/>
        </p:nvSpPr>
        <p:spPr>
          <a:xfrm>
            <a:off x="-76916" y="6589549"/>
            <a:ext cx="7469841" cy="31304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dirty="0">
                <a:solidFill>
                  <a:schemeClr val="dk1"/>
                </a:solidFill>
                <a:latin typeface="Libre Baskerville"/>
                <a:ea typeface="Libre Baskerville"/>
                <a:cs typeface="Libre Baskerville"/>
                <a:sym typeface="Libre Baskerville"/>
              </a:rPr>
              <a:t>https://</a:t>
            </a:r>
            <a:r>
              <a:rPr lang="en-US" sz="1050" dirty="0" err="1">
                <a:solidFill>
                  <a:schemeClr val="dk1"/>
                </a:solidFill>
                <a:latin typeface="Libre Baskerville"/>
                <a:ea typeface="Libre Baskerville"/>
                <a:cs typeface="Libre Baskerville"/>
                <a:sym typeface="Libre Baskerville"/>
              </a:rPr>
              <a:t>unescochair-ghe.org</a:t>
            </a:r>
            <a:r>
              <a:rPr lang="en-US" sz="1050" dirty="0">
                <a:solidFill>
                  <a:schemeClr val="dk1"/>
                </a:solidFill>
                <a:latin typeface="Libre Baskerville"/>
                <a:ea typeface="Libre Baskerville"/>
                <a:cs typeface="Libre Baskerville"/>
                <a:sym typeface="Libre Baskerville"/>
              </a:rPr>
              <a:t>/2020/02/13/</a:t>
            </a:r>
            <a:r>
              <a:rPr lang="en-US" sz="1050" dirty="0" err="1">
                <a:solidFill>
                  <a:schemeClr val="dk1"/>
                </a:solidFill>
                <a:latin typeface="Libre Baskerville"/>
                <a:ea typeface="Libre Baskerville"/>
                <a:cs typeface="Libre Baskerville"/>
                <a:sym typeface="Libre Baskerville"/>
              </a:rPr>
              <a:t>unescos</a:t>
            </a:r>
            <a:r>
              <a:rPr lang="en-US" sz="1050" dirty="0">
                <a:solidFill>
                  <a:schemeClr val="dk1"/>
                </a:solidFill>
                <a:latin typeface="Libre Baskerville"/>
                <a:ea typeface="Libre Baskerville"/>
                <a:cs typeface="Libre Baskerville"/>
                <a:sym typeface="Libre Baskerville"/>
              </a:rPr>
              <a:t>-futures-of-education-initiative/</a:t>
            </a:r>
            <a:endParaRPr sz="1100" dirty="0"/>
          </a:p>
        </p:txBody>
      </p:sp>
      <p:sp>
        <p:nvSpPr>
          <p:cNvPr id="949" name="Google Shape;949;p92"/>
          <p:cNvSpPr/>
          <p:nvPr/>
        </p:nvSpPr>
        <p:spPr>
          <a:xfrm>
            <a:off x="-502218" y="132399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2000" dirty="0">
                <a:solidFill>
                  <a:srgbClr val="0A0090"/>
                </a:solidFill>
                <a:latin typeface="Baskerville Old Face" panose="02020602080505020303" pitchFamily="18" charset="77"/>
                <a:ea typeface="Libre Baskerville"/>
                <a:cs typeface="Libre Baskerville"/>
                <a:sym typeface="Libre Baskerville"/>
              </a:rPr>
              <a:t> </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grpSp>
        <p:nvGrpSpPr>
          <p:cNvPr id="951" name="Google Shape;951;p92"/>
          <p:cNvGrpSpPr/>
          <p:nvPr/>
        </p:nvGrpSpPr>
        <p:grpSpPr>
          <a:xfrm>
            <a:off x="102122" y="2079734"/>
            <a:ext cx="7196938" cy="3222279"/>
            <a:chOff x="23145" y="75492"/>
            <a:chExt cx="6592347" cy="2402754"/>
          </a:xfrm>
        </p:grpSpPr>
        <p:sp>
          <p:nvSpPr>
            <p:cNvPr id="952" name="Google Shape;952;p92"/>
            <p:cNvSpPr/>
            <p:nvPr/>
          </p:nvSpPr>
          <p:spPr>
            <a:xfrm>
              <a:off x="150180" y="872259"/>
              <a:ext cx="2235825" cy="7368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2"/>
            <p:cNvSpPr txBox="1"/>
            <p:nvPr/>
          </p:nvSpPr>
          <p:spPr>
            <a:xfrm>
              <a:off x="150180" y="872259"/>
              <a:ext cx="2235825" cy="736806"/>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endParaRPr sz="4400">
                <a:solidFill>
                  <a:schemeClr val="dk1"/>
                </a:solidFill>
                <a:latin typeface="Arial"/>
                <a:ea typeface="Arial"/>
                <a:cs typeface="Arial"/>
                <a:sym typeface="Arial"/>
              </a:endParaRPr>
            </a:p>
          </p:txBody>
        </p:sp>
        <p:sp>
          <p:nvSpPr>
            <p:cNvPr id="954" name="Google Shape;954;p92"/>
            <p:cNvSpPr/>
            <p:nvPr/>
          </p:nvSpPr>
          <p:spPr>
            <a:xfrm>
              <a:off x="147640" y="648168"/>
              <a:ext cx="177849" cy="177849"/>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2"/>
            <p:cNvSpPr/>
            <p:nvPr/>
          </p:nvSpPr>
          <p:spPr>
            <a:xfrm>
              <a:off x="272134" y="399178"/>
              <a:ext cx="177849" cy="177849"/>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2"/>
            <p:cNvSpPr/>
            <p:nvPr/>
          </p:nvSpPr>
          <p:spPr>
            <a:xfrm>
              <a:off x="570922" y="448976"/>
              <a:ext cx="279478" cy="279478"/>
            </a:xfrm>
            <a:prstGeom prst="ellipse">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2"/>
            <p:cNvSpPr/>
            <p:nvPr/>
          </p:nvSpPr>
          <p:spPr>
            <a:xfrm>
              <a:off x="819912" y="175087"/>
              <a:ext cx="177849" cy="177849"/>
            </a:xfrm>
            <a:prstGeom prst="ellipse">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2"/>
            <p:cNvSpPr/>
            <p:nvPr/>
          </p:nvSpPr>
          <p:spPr>
            <a:xfrm>
              <a:off x="1143598" y="75492"/>
              <a:ext cx="177849" cy="177849"/>
            </a:xfrm>
            <a:prstGeom prst="ellipse">
              <a:avLst/>
            </a:prstGeom>
            <a:gradFill>
              <a:gsLst>
                <a:gs pos="0">
                  <a:srgbClr val="7FB75F"/>
                </a:gs>
                <a:gs pos="50000">
                  <a:srgbClr val="6EB141"/>
                </a:gs>
                <a:gs pos="100000">
                  <a:srgbClr val="5FA13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2"/>
            <p:cNvSpPr/>
            <p:nvPr/>
          </p:nvSpPr>
          <p:spPr>
            <a:xfrm>
              <a:off x="1541982" y="249784"/>
              <a:ext cx="177849" cy="177849"/>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2"/>
            <p:cNvSpPr/>
            <p:nvPr/>
          </p:nvSpPr>
          <p:spPr>
            <a:xfrm>
              <a:off x="1790971" y="374279"/>
              <a:ext cx="279478" cy="279478"/>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2"/>
            <p:cNvSpPr/>
            <p:nvPr/>
          </p:nvSpPr>
          <p:spPr>
            <a:xfrm>
              <a:off x="2139557" y="648168"/>
              <a:ext cx="177849" cy="177849"/>
            </a:xfrm>
            <a:prstGeom prst="ellipse">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2"/>
            <p:cNvSpPr/>
            <p:nvPr/>
          </p:nvSpPr>
          <p:spPr>
            <a:xfrm>
              <a:off x="2288951" y="922056"/>
              <a:ext cx="177849" cy="177849"/>
            </a:xfrm>
            <a:prstGeom prst="ellipse">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2"/>
            <p:cNvSpPr/>
            <p:nvPr/>
          </p:nvSpPr>
          <p:spPr>
            <a:xfrm>
              <a:off x="994205" y="399178"/>
              <a:ext cx="457327" cy="457327"/>
            </a:xfrm>
            <a:prstGeom prst="ellipse">
              <a:avLst/>
            </a:prstGeom>
            <a:gradFill>
              <a:gsLst>
                <a:gs pos="0">
                  <a:srgbClr val="7FB75F"/>
                </a:gs>
                <a:gs pos="50000">
                  <a:srgbClr val="6EB141"/>
                </a:gs>
                <a:gs pos="100000">
                  <a:srgbClr val="5FA13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2"/>
            <p:cNvSpPr/>
            <p:nvPr/>
          </p:nvSpPr>
          <p:spPr>
            <a:xfrm>
              <a:off x="23145" y="1345339"/>
              <a:ext cx="177849" cy="177849"/>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2"/>
            <p:cNvSpPr/>
            <p:nvPr/>
          </p:nvSpPr>
          <p:spPr>
            <a:xfrm>
              <a:off x="172539" y="1569430"/>
              <a:ext cx="279478" cy="279478"/>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2"/>
            <p:cNvSpPr/>
            <p:nvPr/>
          </p:nvSpPr>
          <p:spPr>
            <a:xfrm>
              <a:off x="546023" y="1768621"/>
              <a:ext cx="406513" cy="406513"/>
            </a:xfrm>
            <a:prstGeom prst="ellipse">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2"/>
            <p:cNvSpPr/>
            <p:nvPr/>
          </p:nvSpPr>
          <p:spPr>
            <a:xfrm>
              <a:off x="1068901" y="2092308"/>
              <a:ext cx="177849" cy="177849"/>
            </a:xfrm>
            <a:prstGeom prst="ellipse">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2"/>
            <p:cNvSpPr/>
            <p:nvPr/>
          </p:nvSpPr>
          <p:spPr>
            <a:xfrm>
              <a:off x="1168497" y="1768621"/>
              <a:ext cx="279478" cy="279478"/>
            </a:xfrm>
            <a:prstGeom prst="ellipse">
              <a:avLst/>
            </a:prstGeom>
            <a:gradFill>
              <a:gsLst>
                <a:gs pos="0">
                  <a:srgbClr val="7FB75F"/>
                </a:gs>
                <a:gs pos="50000">
                  <a:srgbClr val="6EB141"/>
                </a:gs>
                <a:gs pos="100000">
                  <a:srgbClr val="5FA13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2"/>
            <p:cNvSpPr/>
            <p:nvPr/>
          </p:nvSpPr>
          <p:spPr>
            <a:xfrm>
              <a:off x="1417487" y="2117207"/>
              <a:ext cx="177849" cy="177849"/>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2"/>
            <p:cNvSpPr/>
            <p:nvPr/>
          </p:nvSpPr>
          <p:spPr>
            <a:xfrm>
              <a:off x="1641578" y="1718823"/>
              <a:ext cx="406513" cy="406513"/>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2"/>
            <p:cNvSpPr/>
            <p:nvPr/>
          </p:nvSpPr>
          <p:spPr>
            <a:xfrm>
              <a:off x="2189355" y="1619228"/>
              <a:ext cx="279478" cy="279478"/>
            </a:xfrm>
            <a:prstGeom prst="ellipse">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2"/>
            <p:cNvSpPr/>
            <p:nvPr/>
          </p:nvSpPr>
          <p:spPr>
            <a:xfrm>
              <a:off x="2468833" y="448562"/>
              <a:ext cx="820787" cy="1566973"/>
            </a:xfrm>
            <a:prstGeom prst="chevron">
              <a:avLst>
                <a:gd name="adj" fmla="val 62310"/>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2"/>
            <p:cNvSpPr/>
            <p:nvPr/>
          </p:nvSpPr>
          <p:spPr>
            <a:xfrm>
              <a:off x="3140387" y="448562"/>
              <a:ext cx="820787" cy="1566973"/>
            </a:xfrm>
            <a:prstGeom prst="chevron">
              <a:avLst>
                <a:gd name="adj" fmla="val 62310"/>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2"/>
            <p:cNvSpPr/>
            <p:nvPr/>
          </p:nvSpPr>
          <p:spPr>
            <a:xfrm>
              <a:off x="3528554" y="75492"/>
              <a:ext cx="3086938" cy="2402754"/>
            </a:xfrm>
            <a:prstGeom prst="ellipse">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2"/>
            <p:cNvSpPr txBox="1"/>
            <p:nvPr/>
          </p:nvSpPr>
          <p:spPr>
            <a:xfrm>
              <a:off x="4000431" y="427367"/>
              <a:ext cx="2242409" cy="16990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000" b="0" i="0" dirty="0">
                  <a:solidFill>
                    <a:schemeClr val="bg1"/>
                  </a:solidFill>
                  <a:latin typeface="Libre Baskerville"/>
                  <a:ea typeface="Libre Baskerville"/>
                  <a:cs typeface="Libre Baskerville"/>
                  <a:sym typeface="Libre Baskerville"/>
                </a:rPr>
                <a:t>What will the world look like in 2050 and what role can education play in shaping the future? </a:t>
              </a:r>
              <a:endParaRPr sz="2000" dirty="0">
                <a:solidFill>
                  <a:schemeClr val="bg1"/>
                </a:solidFill>
                <a:latin typeface="Libre Baskerville"/>
                <a:ea typeface="Libre Baskerville"/>
                <a:cs typeface="Libre Baskerville"/>
                <a:sym typeface="Libre Baskerville"/>
              </a:endParaRPr>
            </a:p>
          </p:txBody>
        </p:sp>
      </p:grpSp>
    </p:spTree>
    <p:extLst>
      <p:ext uri="{BB962C8B-B14F-4D97-AF65-F5344CB8AC3E}">
        <p14:creationId xmlns:p14="http://schemas.microsoft.com/office/powerpoint/2010/main" val="339026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92"/>
          <p:cNvPicPr preferRelativeResize="0"/>
          <p:nvPr/>
        </p:nvPicPr>
        <p:blipFill>
          <a:blip r:embed="rId3">
            <a:alphaModFix/>
          </a:blip>
          <a:stretch>
            <a:fillRect/>
          </a:stretch>
        </p:blipFill>
        <p:spPr>
          <a:xfrm>
            <a:off x="-27" y="0"/>
            <a:ext cx="12192000" cy="6881462"/>
          </a:xfrm>
          <a:prstGeom prst="rect">
            <a:avLst/>
          </a:prstGeom>
          <a:noFill/>
          <a:ln>
            <a:noFill/>
          </a:ln>
        </p:spPr>
      </p:pic>
      <p:pic>
        <p:nvPicPr>
          <p:cNvPr id="3" name="Picture 2">
            <a:extLst>
              <a:ext uri="{FF2B5EF4-FFF2-40B4-BE49-F238E27FC236}">
                <a16:creationId xmlns:a16="http://schemas.microsoft.com/office/drawing/2014/main" id="{C658386C-3DB0-E1EB-0CA8-EF47A425D749}"/>
              </a:ext>
            </a:extLst>
          </p:cNvPr>
          <p:cNvPicPr>
            <a:picLocks noChangeAspect="1"/>
          </p:cNvPicPr>
          <p:nvPr/>
        </p:nvPicPr>
        <p:blipFill rotWithShape="1">
          <a:blip r:embed="rId4"/>
          <a:srcRect t="332" b="20075"/>
          <a:stretch/>
        </p:blipFill>
        <p:spPr>
          <a:xfrm>
            <a:off x="7584522" y="1448895"/>
            <a:ext cx="3196212" cy="448876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04D6B7EA-3F28-2F3E-D781-FFDBA8C16C88}"/>
              </a:ext>
            </a:extLst>
          </p:cNvPr>
          <p:cNvSpPr txBox="1"/>
          <p:nvPr/>
        </p:nvSpPr>
        <p:spPr>
          <a:xfrm>
            <a:off x="893929" y="2076539"/>
            <a:ext cx="6100548" cy="2677656"/>
          </a:xfrm>
          <a:prstGeom prst="rect">
            <a:avLst/>
          </a:prstGeom>
          <a:noFill/>
        </p:spPr>
        <p:txBody>
          <a:bodyPr wrap="square">
            <a:spAutoFit/>
          </a:bodyPr>
          <a:lstStyle/>
          <a:p>
            <a:pPr algn="just"/>
            <a:r>
              <a:rPr lang="en-PH" sz="2400" b="0" i="0" u="none" strike="noStrike" dirty="0">
                <a:effectLst/>
                <a:latin typeface="Baskerville Old Face" panose="02020602080505020303" pitchFamily="18" charset="77"/>
                <a:ea typeface="Baskerville" panose="02020502070401020303" pitchFamily="18" charset="0"/>
              </a:rPr>
              <a:t>The pandemic has only served to prove our fragility and our interconnectedness. </a:t>
            </a:r>
            <a:r>
              <a:rPr lang="en-PH" sz="2400" b="0" i="0" u="none" strike="noStrike" dirty="0">
                <a:solidFill>
                  <a:srgbClr val="0A0090"/>
                </a:solidFill>
                <a:effectLst/>
                <a:latin typeface="Baskerville Old Face" panose="02020602080505020303" pitchFamily="18" charset="77"/>
                <a:ea typeface="Baskerville" panose="02020502070401020303" pitchFamily="18" charset="0"/>
              </a:rPr>
              <a:t>Now urgent action, taken together, is needed to change course and reimagine our futures</a:t>
            </a:r>
            <a:r>
              <a:rPr lang="en-PH" sz="2400" b="0" i="0" u="none" strike="noStrike" dirty="0">
                <a:effectLst/>
                <a:latin typeface="Baskerville Old Face" panose="02020602080505020303" pitchFamily="18" charset="77"/>
                <a:ea typeface="Baskerville" panose="02020502070401020303" pitchFamily="18" charset="0"/>
              </a:rPr>
              <a:t>. This report by the International Commission on the Futures of Education acknowledges </a:t>
            </a:r>
            <a:r>
              <a:rPr lang="en-PH" sz="2400" b="0" i="0" u="none" strike="noStrike" dirty="0">
                <a:solidFill>
                  <a:srgbClr val="0A0090"/>
                </a:solidFill>
                <a:effectLst/>
                <a:latin typeface="Baskerville Old Face" panose="02020602080505020303" pitchFamily="18" charset="77"/>
                <a:ea typeface="Baskerville" panose="02020502070401020303" pitchFamily="18" charset="0"/>
              </a:rPr>
              <a:t>the power of education to bring about profound change. </a:t>
            </a:r>
            <a:endParaRPr lang="en-US" sz="2400" dirty="0">
              <a:solidFill>
                <a:srgbClr val="0A0090"/>
              </a:solidFill>
              <a:latin typeface="Baskerville Old Face" panose="02020602080505020303" pitchFamily="18" charset="77"/>
              <a:ea typeface="Baskerville" panose="02020502070401020303" pitchFamily="18" charset="0"/>
            </a:endParaRPr>
          </a:p>
        </p:txBody>
      </p:sp>
    </p:spTree>
    <p:extLst>
      <p:ext uri="{BB962C8B-B14F-4D97-AF65-F5344CB8AC3E}">
        <p14:creationId xmlns:p14="http://schemas.microsoft.com/office/powerpoint/2010/main" val="2551888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2" name="Google Shape;1369;p116">
            <a:extLst>
              <a:ext uri="{FF2B5EF4-FFF2-40B4-BE49-F238E27FC236}">
                <a16:creationId xmlns:a16="http://schemas.microsoft.com/office/drawing/2014/main" id="{9BD437C0-B790-F597-A6F3-9A7E5F735E37}"/>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34" name="Google Shape;334;p46"/>
          <p:cNvSpPr txBox="1">
            <a:spLocks noGrp="1"/>
          </p:cNvSpPr>
          <p:nvPr>
            <p:ph type="body" idx="1"/>
          </p:nvPr>
        </p:nvSpPr>
        <p:spPr>
          <a:xfrm>
            <a:off x="884271" y="1925350"/>
            <a:ext cx="10660966" cy="2446912"/>
          </a:xfrm>
          <a:prstGeom prst="rect">
            <a:avLst/>
          </a:prstGeom>
          <a:noFill/>
          <a:ln>
            <a:noFill/>
          </a:ln>
          <a:effectLst>
            <a:outerShdw blurRad="63500" sx="181207" sy="181207" algn="ctr" rotWithShape="0">
              <a:prstClr val="black">
                <a:alpha val="40000"/>
              </a:prstClr>
            </a:outerShdw>
          </a:effectLst>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sz="8800" b="1" dirty="0">
                <a:solidFill>
                  <a:srgbClr val="0A0090"/>
                </a:solidFill>
                <a:effectLst>
                  <a:outerShdw blurRad="63500" sx="102000" sy="102000" algn="ctr" rotWithShape="0">
                    <a:prstClr val="black">
                      <a:alpha val="40000"/>
                    </a:prstClr>
                  </a:outerShdw>
                </a:effectLst>
                <a:latin typeface="Baskerville Old Face" panose="02020602080505020303" pitchFamily="18" charset="77"/>
                <a:sym typeface="Arial"/>
              </a:rPr>
              <a:t>What is </a:t>
            </a:r>
            <a:r>
              <a:rPr lang="en-US" sz="8800" b="1" dirty="0">
                <a:solidFill>
                  <a:srgbClr val="0A0090"/>
                </a:solidFill>
                <a:effectLst>
                  <a:outerShdw blurRad="63500" sx="102000" sy="102000" algn="ctr" rotWithShape="0">
                    <a:prstClr val="black">
                      <a:alpha val="40000"/>
                    </a:prstClr>
                  </a:outerShdw>
                </a:effectLst>
                <a:latin typeface="Baskerville Old Face" panose="02020602080505020303" pitchFamily="18" charset="77"/>
              </a:rPr>
              <a:t>Education 5.0?</a:t>
            </a:r>
            <a:endParaRPr sz="8800" b="1" dirty="0">
              <a:solidFill>
                <a:srgbClr val="0A0090"/>
              </a:solidFill>
              <a:effectLst>
                <a:outerShdw blurRad="63500" sx="102000" sy="102000" algn="ctr" rotWithShape="0">
                  <a:prstClr val="black">
                    <a:alpha val="40000"/>
                  </a:prstClr>
                </a:outerShdw>
              </a:effectLst>
              <a:latin typeface="Baskerville Old Face" panose="02020602080505020303" pitchFamily="18" charset="77"/>
            </a:endParaRPr>
          </a:p>
        </p:txBody>
      </p:sp>
      <p:pic>
        <p:nvPicPr>
          <p:cNvPr id="1026" name="Picture 2" descr="Education 5.0: Rehumanising Education in the Age of Machines">
            <a:extLst>
              <a:ext uri="{FF2B5EF4-FFF2-40B4-BE49-F238E27FC236}">
                <a16:creationId xmlns:a16="http://schemas.microsoft.com/office/drawing/2014/main" id="{6681EFA3-1F30-DE00-3F4F-C31F643FA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563" y="3148806"/>
            <a:ext cx="8584873" cy="244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p11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71" name="Google Shape;1371;p116"/>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2" name="Google Shape;1372;p116"/>
          <p:cNvSpPr txBox="1"/>
          <p:nvPr/>
        </p:nvSpPr>
        <p:spPr>
          <a:xfrm>
            <a:off x="1676910" y="6557372"/>
            <a:ext cx="10145100" cy="383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1000" dirty="0">
                <a:solidFill>
                  <a:schemeClr val="dk1"/>
                </a:solidFill>
                <a:latin typeface="Baskerville Old Face" panose="02020602080505020303" pitchFamily="18" charset="77"/>
              </a:rPr>
              <a:t>Source: https://www8.cao.go.jp/</a:t>
            </a:r>
            <a:r>
              <a:rPr lang="en-US" sz="1000" dirty="0" err="1">
                <a:solidFill>
                  <a:schemeClr val="dk1"/>
                </a:solidFill>
                <a:latin typeface="Baskerville Old Face" panose="02020602080505020303" pitchFamily="18" charset="77"/>
              </a:rPr>
              <a:t>cstp</a:t>
            </a:r>
            <a:r>
              <a:rPr lang="en-US" sz="1000" dirty="0">
                <a:solidFill>
                  <a:schemeClr val="dk1"/>
                </a:solidFill>
                <a:latin typeface="Baskerville Old Face" panose="02020602080505020303" pitchFamily="18" charset="77"/>
              </a:rPr>
              <a:t>/</a:t>
            </a:r>
            <a:r>
              <a:rPr lang="en-US" sz="1000" dirty="0" err="1">
                <a:solidFill>
                  <a:schemeClr val="dk1"/>
                </a:solidFill>
                <a:latin typeface="Baskerville Old Face" panose="02020602080505020303" pitchFamily="18" charset="77"/>
              </a:rPr>
              <a:t>english</a:t>
            </a:r>
            <a:r>
              <a:rPr lang="en-US" sz="1000" dirty="0">
                <a:solidFill>
                  <a:schemeClr val="dk1"/>
                </a:solidFill>
                <a:latin typeface="Baskerville Old Face" panose="02020602080505020303" pitchFamily="18" charset="77"/>
              </a:rPr>
              <a:t>/society5_0/</a:t>
            </a:r>
            <a:r>
              <a:rPr lang="en-US" sz="1000" dirty="0" err="1">
                <a:solidFill>
                  <a:schemeClr val="dk1"/>
                </a:solidFill>
                <a:latin typeface="Baskerville Old Face" panose="02020602080505020303" pitchFamily="18" charset="77"/>
              </a:rPr>
              <a:t>index.html?fbclid</a:t>
            </a:r>
            <a:r>
              <a:rPr lang="en-US" sz="1000" dirty="0">
                <a:solidFill>
                  <a:schemeClr val="dk1"/>
                </a:solidFill>
                <a:latin typeface="Baskerville Old Face" panose="02020602080505020303" pitchFamily="18" charset="77"/>
              </a:rPr>
              <a:t>=IwAR1gAz2pAm8GkXYgiF3zuSjTxLD6PiD6NxkvLqENHCjYsVg0dGoB9FFpGzM</a:t>
            </a:r>
            <a:endParaRPr sz="1000" dirty="0">
              <a:solidFill>
                <a:schemeClr val="dk1"/>
              </a:solidFill>
              <a:latin typeface="Baskerville Old Face" panose="02020602080505020303" pitchFamily="18" charset="77"/>
              <a:sym typeface="Arial"/>
            </a:endParaRPr>
          </a:p>
        </p:txBody>
      </p:sp>
      <p:sp>
        <p:nvSpPr>
          <p:cNvPr id="1373" name="Google Shape;1373;p116"/>
          <p:cNvSpPr txBox="1"/>
          <p:nvPr/>
        </p:nvSpPr>
        <p:spPr>
          <a:xfrm>
            <a:off x="3529110" y="784249"/>
            <a:ext cx="7356021" cy="1107965"/>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a:solidFill>
                  <a:srgbClr val="333333"/>
                </a:solidFill>
                <a:highlight>
                  <a:srgbClr val="FFFFFF"/>
                </a:highlight>
                <a:latin typeface="Baskerville Old Face" panose="02020602080505020303" pitchFamily="18" charset="77"/>
              </a:rPr>
              <a:t>"A </a:t>
            </a:r>
            <a:r>
              <a:rPr lang="en-US" sz="2000" b="1" dirty="0">
                <a:solidFill>
                  <a:srgbClr val="660066"/>
                </a:solidFill>
                <a:highlight>
                  <a:srgbClr val="FFFFFF"/>
                </a:highlight>
                <a:latin typeface="Baskerville Old Face" panose="02020602080505020303" pitchFamily="18" charset="77"/>
              </a:rPr>
              <a:t>human-centered society </a:t>
            </a:r>
            <a:r>
              <a:rPr lang="en-US" sz="2000" dirty="0">
                <a:solidFill>
                  <a:srgbClr val="333333"/>
                </a:solidFill>
                <a:highlight>
                  <a:srgbClr val="FFFFFF"/>
                </a:highlight>
                <a:latin typeface="Baskerville Old Face" panose="02020602080505020303" pitchFamily="18" charset="77"/>
              </a:rPr>
              <a:t>that balances economic advancement with the resolution of social problems by a system that highly integrates cyberspace and physical space." (CAO JAPAN)</a:t>
            </a:r>
            <a:endParaRPr sz="2000" dirty="0">
              <a:solidFill>
                <a:srgbClr val="333333"/>
              </a:solidFill>
              <a:highlight>
                <a:srgbClr val="FFFFFF"/>
              </a:highlight>
              <a:latin typeface="Baskerville Old Face" panose="02020602080505020303" pitchFamily="18" charset="77"/>
            </a:endParaRPr>
          </a:p>
        </p:txBody>
      </p:sp>
      <p:pic>
        <p:nvPicPr>
          <p:cNvPr id="1374" name="Google Shape;1374;p116"/>
          <p:cNvPicPr preferRelativeResize="0"/>
          <p:nvPr/>
        </p:nvPicPr>
        <p:blipFill>
          <a:blip r:embed="rId4">
            <a:alphaModFix/>
          </a:blip>
          <a:stretch>
            <a:fillRect/>
          </a:stretch>
        </p:blipFill>
        <p:spPr>
          <a:xfrm>
            <a:off x="1564138" y="1923949"/>
            <a:ext cx="9056325" cy="4391937"/>
          </a:xfrm>
          <a:prstGeom prst="rect">
            <a:avLst/>
          </a:prstGeom>
          <a:noFill/>
          <a:ln>
            <a:noFill/>
          </a:ln>
        </p:spPr>
      </p:pic>
      <p:sp>
        <p:nvSpPr>
          <p:cNvPr id="2" name="TextBox 1">
            <a:extLst>
              <a:ext uri="{FF2B5EF4-FFF2-40B4-BE49-F238E27FC236}">
                <a16:creationId xmlns:a16="http://schemas.microsoft.com/office/drawing/2014/main" id="{74C4BA69-3772-52BE-9058-753105682B05}"/>
              </a:ext>
            </a:extLst>
          </p:cNvPr>
          <p:cNvSpPr txBox="1"/>
          <p:nvPr/>
        </p:nvSpPr>
        <p:spPr>
          <a:xfrm>
            <a:off x="1434518" y="915712"/>
            <a:ext cx="2094592" cy="584775"/>
          </a:xfrm>
          <a:prstGeom prst="rect">
            <a:avLst/>
          </a:prstGeom>
          <a:noFill/>
        </p:spPr>
        <p:txBody>
          <a:bodyPr wrap="square" rtlCol="0">
            <a:spAutoFit/>
          </a:bodyPr>
          <a:lstStyle/>
          <a:p>
            <a:pPr algn="ctr"/>
            <a:r>
              <a:rPr lang="en-US" sz="3200" b="1" u="sng" dirty="0">
                <a:solidFill>
                  <a:srgbClr val="0A0090"/>
                </a:solidFill>
                <a:effectLst>
                  <a:outerShdw blurRad="63500" sx="102000" sy="102000" algn="ctr" rotWithShape="0">
                    <a:prstClr val="black">
                      <a:alpha val="40000"/>
                    </a:prstClr>
                  </a:outerShdw>
                </a:effectLst>
                <a:latin typeface="Baskerville Old Face" panose="02020602080505020303" pitchFamily="18" charset="77"/>
              </a:rPr>
              <a:t>Society 5.0</a:t>
            </a:r>
          </a:p>
        </p:txBody>
      </p:sp>
    </p:spTree>
    <p:extLst>
      <p:ext uri="{BB962C8B-B14F-4D97-AF65-F5344CB8AC3E}">
        <p14:creationId xmlns:p14="http://schemas.microsoft.com/office/powerpoint/2010/main" val="145164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11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82" name="Google Shape;1382;p117"/>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3" name="Google Shape;1383;p117"/>
          <p:cNvSpPr txBox="1"/>
          <p:nvPr/>
        </p:nvSpPr>
        <p:spPr>
          <a:xfrm>
            <a:off x="2172467" y="6543000"/>
            <a:ext cx="10145100" cy="383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1000" dirty="0">
                <a:solidFill>
                  <a:schemeClr val="dk1"/>
                </a:solidFill>
                <a:latin typeface="Baskerville Old Face" panose="02020602080505020303" pitchFamily="18" charset="77"/>
              </a:rPr>
              <a:t>Source: https://www8.cao.go.jp/</a:t>
            </a:r>
            <a:r>
              <a:rPr lang="en-US" sz="1000" dirty="0" err="1">
                <a:solidFill>
                  <a:schemeClr val="dk1"/>
                </a:solidFill>
                <a:latin typeface="Baskerville Old Face" panose="02020602080505020303" pitchFamily="18" charset="77"/>
              </a:rPr>
              <a:t>cstp</a:t>
            </a:r>
            <a:r>
              <a:rPr lang="en-US" sz="1000" dirty="0">
                <a:solidFill>
                  <a:schemeClr val="dk1"/>
                </a:solidFill>
                <a:latin typeface="Baskerville Old Face" panose="02020602080505020303" pitchFamily="18" charset="77"/>
              </a:rPr>
              <a:t>/</a:t>
            </a:r>
            <a:r>
              <a:rPr lang="en-US" sz="1000" dirty="0" err="1">
                <a:solidFill>
                  <a:schemeClr val="dk1"/>
                </a:solidFill>
                <a:latin typeface="Baskerville Old Face" panose="02020602080505020303" pitchFamily="18" charset="77"/>
              </a:rPr>
              <a:t>english</a:t>
            </a:r>
            <a:r>
              <a:rPr lang="en-US" sz="1000" dirty="0">
                <a:solidFill>
                  <a:schemeClr val="dk1"/>
                </a:solidFill>
                <a:latin typeface="Baskerville Old Face" panose="02020602080505020303" pitchFamily="18" charset="77"/>
              </a:rPr>
              <a:t>/society5_0/</a:t>
            </a:r>
            <a:r>
              <a:rPr lang="en-US" sz="1000" dirty="0" err="1">
                <a:solidFill>
                  <a:schemeClr val="dk1"/>
                </a:solidFill>
                <a:latin typeface="Baskerville Old Face" panose="02020602080505020303" pitchFamily="18" charset="77"/>
              </a:rPr>
              <a:t>index.html?fbclid</a:t>
            </a:r>
            <a:r>
              <a:rPr lang="en-US" sz="1000" dirty="0">
                <a:solidFill>
                  <a:schemeClr val="dk1"/>
                </a:solidFill>
                <a:latin typeface="Baskerville Old Face" panose="02020602080505020303" pitchFamily="18" charset="77"/>
              </a:rPr>
              <a:t>=IwAR1gAz2pAm8GkXYgiF3zuSjTxLD6PiD6NxkvLqENHCjYsVg0dGoB9FFpGzM</a:t>
            </a:r>
            <a:endParaRPr sz="1000" dirty="0">
              <a:solidFill>
                <a:schemeClr val="dk1"/>
              </a:solidFill>
              <a:latin typeface="Baskerville Old Face" panose="02020602080505020303" pitchFamily="18" charset="77"/>
              <a:sym typeface="Arial"/>
            </a:endParaRPr>
          </a:p>
        </p:txBody>
      </p:sp>
      <p:sp>
        <p:nvSpPr>
          <p:cNvPr id="1384" name="Google Shape;1384;p117"/>
          <p:cNvSpPr txBox="1"/>
          <p:nvPr/>
        </p:nvSpPr>
        <p:spPr>
          <a:xfrm>
            <a:off x="3422232" y="731920"/>
            <a:ext cx="7645571" cy="104641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dirty="0">
                <a:solidFill>
                  <a:srgbClr val="333333"/>
                </a:solidFill>
                <a:highlight>
                  <a:srgbClr val="FFFFFF"/>
                </a:highlight>
                <a:latin typeface="Baskerville Old Face" panose="02020602080505020303" pitchFamily="18" charset="77"/>
              </a:rPr>
              <a:t> a </a:t>
            </a:r>
            <a:r>
              <a:rPr lang="en-US" sz="2000" b="1" dirty="0">
                <a:solidFill>
                  <a:srgbClr val="660066"/>
                </a:solidFill>
                <a:highlight>
                  <a:srgbClr val="FFFFFF"/>
                </a:highlight>
                <a:latin typeface="Baskerville Old Face" panose="02020602080505020303" pitchFamily="18" charset="77"/>
              </a:rPr>
              <a:t>forward-looking society </a:t>
            </a:r>
            <a:r>
              <a:rPr lang="en-US" sz="1800" dirty="0">
                <a:solidFill>
                  <a:srgbClr val="333333"/>
                </a:solidFill>
                <a:highlight>
                  <a:srgbClr val="FFFFFF"/>
                </a:highlight>
                <a:latin typeface="Baskerville Old Face" panose="02020602080505020303" pitchFamily="18" charset="77"/>
              </a:rPr>
              <a:t>that breaks stagnation whose members have mutual respect for each other, transcending the generations, and a society in which each and every person can lead an active and enjoyable life. (CAO JAPAN)</a:t>
            </a:r>
            <a:endParaRPr sz="1800" dirty="0">
              <a:solidFill>
                <a:srgbClr val="333333"/>
              </a:solidFill>
              <a:highlight>
                <a:srgbClr val="FFFFFF"/>
              </a:highlight>
              <a:latin typeface="Baskerville Old Face" panose="02020602080505020303" pitchFamily="18" charset="77"/>
            </a:endParaRPr>
          </a:p>
        </p:txBody>
      </p:sp>
      <p:pic>
        <p:nvPicPr>
          <p:cNvPr id="1385" name="Google Shape;1385;p117"/>
          <p:cNvPicPr preferRelativeResize="0"/>
          <p:nvPr/>
        </p:nvPicPr>
        <p:blipFill>
          <a:blip r:embed="rId4">
            <a:alphaModFix/>
          </a:blip>
          <a:stretch>
            <a:fillRect/>
          </a:stretch>
        </p:blipFill>
        <p:spPr>
          <a:xfrm>
            <a:off x="1532592" y="1764811"/>
            <a:ext cx="9388086" cy="4709789"/>
          </a:xfrm>
          <a:prstGeom prst="rect">
            <a:avLst/>
          </a:prstGeom>
          <a:noFill/>
          <a:ln>
            <a:noFill/>
          </a:ln>
        </p:spPr>
      </p:pic>
      <p:sp>
        <p:nvSpPr>
          <p:cNvPr id="4" name="TextBox 3">
            <a:extLst>
              <a:ext uri="{FF2B5EF4-FFF2-40B4-BE49-F238E27FC236}">
                <a16:creationId xmlns:a16="http://schemas.microsoft.com/office/drawing/2014/main" id="{61EF1D92-0CFA-FB7F-A907-D1AB5C299667}"/>
              </a:ext>
            </a:extLst>
          </p:cNvPr>
          <p:cNvSpPr txBox="1"/>
          <p:nvPr/>
        </p:nvSpPr>
        <p:spPr>
          <a:xfrm>
            <a:off x="1434518" y="915712"/>
            <a:ext cx="2094592" cy="584775"/>
          </a:xfrm>
          <a:prstGeom prst="rect">
            <a:avLst/>
          </a:prstGeom>
          <a:noFill/>
        </p:spPr>
        <p:txBody>
          <a:bodyPr wrap="square" rtlCol="0">
            <a:spAutoFit/>
          </a:bodyPr>
          <a:lstStyle/>
          <a:p>
            <a:pPr algn="ctr"/>
            <a:r>
              <a:rPr lang="en-US" sz="3200" b="1" u="sng" dirty="0">
                <a:solidFill>
                  <a:srgbClr val="0A0090"/>
                </a:solidFill>
                <a:effectLst>
                  <a:outerShdw blurRad="63500" sx="102000" sy="102000" algn="ctr" rotWithShape="0">
                    <a:prstClr val="black">
                      <a:alpha val="40000"/>
                    </a:prstClr>
                  </a:outerShdw>
                </a:effectLst>
                <a:latin typeface="Baskerville Old Face" panose="02020602080505020303" pitchFamily="18" charset="77"/>
              </a:rPr>
              <a:t>Society 5.0</a:t>
            </a:r>
          </a:p>
        </p:txBody>
      </p:sp>
    </p:spTree>
    <p:extLst>
      <p:ext uri="{BB962C8B-B14F-4D97-AF65-F5344CB8AC3E}">
        <p14:creationId xmlns:p14="http://schemas.microsoft.com/office/powerpoint/2010/main" val="711289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pic>
        <p:nvPicPr>
          <p:cNvPr id="1391" name="Google Shape;1391;p11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93" name="Google Shape;1393;p118"/>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4" name="Google Shape;1394;p118"/>
          <p:cNvSpPr txBox="1"/>
          <p:nvPr/>
        </p:nvSpPr>
        <p:spPr>
          <a:xfrm>
            <a:off x="1318162" y="6557145"/>
            <a:ext cx="10145100" cy="383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000"/>
              <a:buFont typeface="Arial"/>
              <a:buNone/>
            </a:pPr>
            <a:r>
              <a:rPr lang="en-US" sz="1000" dirty="0">
                <a:solidFill>
                  <a:schemeClr val="dk1"/>
                </a:solidFill>
                <a:latin typeface="Baskerville Old Face" panose="02020602080505020303" pitchFamily="18" charset="77"/>
              </a:rPr>
              <a:t>Source: https://www8.cao.go.jp/</a:t>
            </a:r>
            <a:r>
              <a:rPr lang="en-US" sz="1000" dirty="0" err="1">
                <a:solidFill>
                  <a:schemeClr val="dk1"/>
                </a:solidFill>
                <a:latin typeface="Baskerville Old Face" panose="02020602080505020303" pitchFamily="18" charset="77"/>
              </a:rPr>
              <a:t>cstp</a:t>
            </a:r>
            <a:r>
              <a:rPr lang="en-US" sz="1000" dirty="0">
                <a:solidFill>
                  <a:schemeClr val="dk1"/>
                </a:solidFill>
                <a:latin typeface="Baskerville Old Face" panose="02020602080505020303" pitchFamily="18" charset="77"/>
              </a:rPr>
              <a:t>/</a:t>
            </a:r>
            <a:r>
              <a:rPr lang="en-US" sz="1000" dirty="0" err="1">
                <a:solidFill>
                  <a:schemeClr val="dk1"/>
                </a:solidFill>
                <a:latin typeface="Baskerville Old Face" panose="02020602080505020303" pitchFamily="18" charset="77"/>
              </a:rPr>
              <a:t>english</a:t>
            </a:r>
            <a:r>
              <a:rPr lang="en-US" sz="1000" dirty="0">
                <a:solidFill>
                  <a:schemeClr val="dk1"/>
                </a:solidFill>
                <a:latin typeface="Baskerville Old Face" panose="02020602080505020303" pitchFamily="18" charset="77"/>
              </a:rPr>
              <a:t>/society5_0/</a:t>
            </a:r>
            <a:r>
              <a:rPr lang="en-US" sz="1000" dirty="0" err="1">
                <a:solidFill>
                  <a:schemeClr val="dk1"/>
                </a:solidFill>
                <a:latin typeface="Baskerville Old Face" panose="02020602080505020303" pitchFamily="18" charset="77"/>
              </a:rPr>
              <a:t>index.html?fbclid</a:t>
            </a:r>
            <a:r>
              <a:rPr lang="en-US" sz="1000" dirty="0">
                <a:solidFill>
                  <a:schemeClr val="dk1"/>
                </a:solidFill>
                <a:latin typeface="Baskerville Old Face" panose="02020602080505020303" pitchFamily="18" charset="77"/>
              </a:rPr>
              <a:t>=IwAR1gAz2pAm8GkXYgiF3zuSjTxLD6PiD6NxkvLqENHCjYsVg0dGoB9FFpGzM</a:t>
            </a:r>
            <a:endParaRPr sz="1000" dirty="0">
              <a:solidFill>
                <a:schemeClr val="dk1"/>
              </a:solidFill>
              <a:latin typeface="Baskerville Old Face" panose="02020602080505020303" pitchFamily="18" charset="77"/>
              <a:sym typeface="Arial"/>
            </a:endParaRPr>
          </a:p>
        </p:txBody>
      </p:sp>
      <p:sp>
        <p:nvSpPr>
          <p:cNvPr id="1395" name="Google Shape;1395;p118"/>
          <p:cNvSpPr txBox="1"/>
          <p:nvPr/>
        </p:nvSpPr>
        <p:spPr>
          <a:xfrm>
            <a:off x="3427305" y="798700"/>
            <a:ext cx="7854253"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Baskerville Old Face" panose="02020602080505020303" pitchFamily="18" charset="77"/>
              </a:rPr>
              <a:t>achieves a high degree of</a:t>
            </a:r>
            <a:r>
              <a:rPr lang="en-US" sz="2000" b="1" dirty="0">
                <a:solidFill>
                  <a:srgbClr val="660066"/>
                </a:solidFill>
                <a:highlight>
                  <a:srgbClr val="FFFFFF"/>
                </a:highlight>
                <a:latin typeface="Baskerville Old Face" panose="02020602080505020303" pitchFamily="18" charset="77"/>
              </a:rPr>
              <a:t> convergence</a:t>
            </a:r>
            <a:r>
              <a:rPr lang="en-US" sz="2000" dirty="0">
                <a:solidFill>
                  <a:srgbClr val="333333"/>
                </a:solidFill>
                <a:highlight>
                  <a:srgbClr val="FFFFFF"/>
                </a:highlight>
                <a:latin typeface="Baskerville Old Face" panose="02020602080505020303" pitchFamily="18" charset="77"/>
              </a:rPr>
              <a:t> between cyberspace (virtual space) and physical space (real space). (CAO JAPAN)</a:t>
            </a:r>
            <a:endParaRPr sz="2000" dirty="0">
              <a:solidFill>
                <a:srgbClr val="333333"/>
              </a:solidFill>
              <a:highlight>
                <a:srgbClr val="FFFFFF"/>
              </a:highlight>
              <a:latin typeface="Baskerville Old Face" panose="02020602080505020303" pitchFamily="18" charset="77"/>
            </a:endParaRPr>
          </a:p>
        </p:txBody>
      </p:sp>
      <p:pic>
        <p:nvPicPr>
          <p:cNvPr id="1396" name="Google Shape;1396;p118"/>
          <p:cNvPicPr preferRelativeResize="0"/>
          <p:nvPr/>
        </p:nvPicPr>
        <p:blipFill>
          <a:blip r:embed="rId4">
            <a:alphaModFix/>
          </a:blip>
          <a:stretch>
            <a:fillRect/>
          </a:stretch>
        </p:blipFill>
        <p:spPr>
          <a:xfrm>
            <a:off x="1318162" y="1763978"/>
            <a:ext cx="6909494" cy="4230794"/>
          </a:xfrm>
          <a:prstGeom prst="rect">
            <a:avLst/>
          </a:prstGeom>
          <a:noFill/>
          <a:ln>
            <a:noFill/>
          </a:ln>
        </p:spPr>
      </p:pic>
      <p:sp>
        <p:nvSpPr>
          <p:cNvPr id="1397" name="Google Shape;1397;p118"/>
          <p:cNvSpPr txBox="1"/>
          <p:nvPr/>
        </p:nvSpPr>
        <p:spPr>
          <a:xfrm>
            <a:off x="8050187" y="2677333"/>
            <a:ext cx="3481414" cy="2031295"/>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a:solidFill>
                  <a:srgbClr val="0A0090"/>
                </a:solidFill>
                <a:highlight>
                  <a:srgbClr val="FFFFFF"/>
                </a:highlight>
                <a:latin typeface="Baskerville Old Face" panose="02020602080505020303" pitchFamily="18" charset="77"/>
              </a:rPr>
              <a:t>people, things, and systems are all connected in cyberspace and optimal results obtained by AI exceeding the capabilities of humans are fed back to physical space.</a:t>
            </a:r>
            <a:endParaRPr sz="2400" dirty="0">
              <a:solidFill>
                <a:srgbClr val="0A0090"/>
              </a:solidFill>
              <a:latin typeface="Baskerville Old Face" panose="02020602080505020303" pitchFamily="18" charset="77"/>
            </a:endParaRPr>
          </a:p>
        </p:txBody>
      </p:sp>
      <p:sp>
        <p:nvSpPr>
          <p:cNvPr id="4" name="TextBox 3">
            <a:extLst>
              <a:ext uri="{FF2B5EF4-FFF2-40B4-BE49-F238E27FC236}">
                <a16:creationId xmlns:a16="http://schemas.microsoft.com/office/drawing/2014/main" id="{F7D44D3F-1E46-D5E4-0400-5A6C5A16E2DC}"/>
              </a:ext>
            </a:extLst>
          </p:cNvPr>
          <p:cNvSpPr txBox="1"/>
          <p:nvPr/>
        </p:nvSpPr>
        <p:spPr>
          <a:xfrm>
            <a:off x="1434518" y="915712"/>
            <a:ext cx="2094592" cy="584775"/>
          </a:xfrm>
          <a:prstGeom prst="rect">
            <a:avLst/>
          </a:prstGeom>
          <a:noFill/>
        </p:spPr>
        <p:txBody>
          <a:bodyPr wrap="square" rtlCol="0">
            <a:spAutoFit/>
          </a:bodyPr>
          <a:lstStyle/>
          <a:p>
            <a:pPr algn="ctr"/>
            <a:r>
              <a:rPr lang="en-US" sz="3200" b="1" u="sng" dirty="0">
                <a:solidFill>
                  <a:srgbClr val="0A0090"/>
                </a:solidFill>
                <a:effectLst>
                  <a:outerShdw blurRad="63500" sx="102000" sy="102000" algn="ctr" rotWithShape="0">
                    <a:prstClr val="black">
                      <a:alpha val="40000"/>
                    </a:prstClr>
                  </a:outerShdw>
                </a:effectLst>
                <a:latin typeface="Baskerville Old Face" panose="02020602080505020303" pitchFamily="18" charset="77"/>
              </a:rPr>
              <a:t>Society 5.0</a:t>
            </a:r>
          </a:p>
        </p:txBody>
      </p:sp>
    </p:spTree>
    <p:extLst>
      <p:ext uri="{BB962C8B-B14F-4D97-AF65-F5344CB8AC3E}">
        <p14:creationId xmlns:p14="http://schemas.microsoft.com/office/powerpoint/2010/main" val="319239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11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405" name="Google Shape;1405;p119"/>
          <p:cNvSpPr txBox="1"/>
          <p:nvPr/>
        </p:nvSpPr>
        <p:spPr>
          <a:xfrm>
            <a:off x="1239186" y="6507556"/>
            <a:ext cx="10145100" cy="383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000"/>
              <a:buFont typeface="Arial"/>
              <a:buNone/>
            </a:pPr>
            <a:r>
              <a:rPr lang="en-US" sz="1000" dirty="0">
                <a:solidFill>
                  <a:schemeClr val="dk1"/>
                </a:solidFill>
                <a:latin typeface="Baskerville Old Face" panose="02020602080505020303" pitchFamily="18" charset="77"/>
              </a:rPr>
              <a:t>Source: https://www8.cao.go.jp/</a:t>
            </a:r>
            <a:r>
              <a:rPr lang="en-US" sz="1000" dirty="0" err="1">
                <a:solidFill>
                  <a:schemeClr val="dk1"/>
                </a:solidFill>
                <a:latin typeface="Baskerville Old Face" panose="02020602080505020303" pitchFamily="18" charset="77"/>
              </a:rPr>
              <a:t>cstp</a:t>
            </a:r>
            <a:r>
              <a:rPr lang="en-US" sz="1000" dirty="0">
                <a:solidFill>
                  <a:schemeClr val="dk1"/>
                </a:solidFill>
                <a:latin typeface="Baskerville Old Face" panose="02020602080505020303" pitchFamily="18" charset="77"/>
              </a:rPr>
              <a:t>/</a:t>
            </a:r>
            <a:r>
              <a:rPr lang="en-US" sz="1000" dirty="0" err="1">
                <a:solidFill>
                  <a:schemeClr val="dk1"/>
                </a:solidFill>
                <a:latin typeface="Baskerville Old Face" panose="02020602080505020303" pitchFamily="18" charset="77"/>
              </a:rPr>
              <a:t>english</a:t>
            </a:r>
            <a:r>
              <a:rPr lang="en-US" sz="1000" dirty="0">
                <a:solidFill>
                  <a:schemeClr val="dk1"/>
                </a:solidFill>
                <a:latin typeface="Baskerville Old Face" panose="02020602080505020303" pitchFamily="18" charset="77"/>
              </a:rPr>
              <a:t>/society5_0/</a:t>
            </a:r>
            <a:r>
              <a:rPr lang="en-US" sz="1000" dirty="0" err="1">
                <a:solidFill>
                  <a:schemeClr val="dk1"/>
                </a:solidFill>
                <a:latin typeface="Baskerville Old Face" panose="02020602080505020303" pitchFamily="18" charset="77"/>
              </a:rPr>
              <a:t>index.html?fbclid</a:t>
            </a:r>
            <a:r>
              <a:rPr lang="en-US" sz="1000" dirty="0">
                <a:solidFill>
                  <a:schemeClr val="dk1"/>
                </a:solidFill>
                <a:latin typeface="Baskerville Old Face" panose="02020602080505020303" pitchFamily="18" charset="77"/>
              </a:rPr>
              <a:t>=IwAR1gAz2pAm8GkXYgiF3zuSjTxLD6PiD6NxkvLqENHCjYsVg0dGoB9FFpGzM</a:t>
            </a:r>
            <a:endParaRPr sz="1000" dirty="0">
              <a:solidFill>
                <a:schemeClr val="dk1"/>
              </a:solidFill>
              <a:latin typeface="Baskerville Old Face" panose="02020602080505020303" pitchFamily="18" charset="77"/>
              <a:sym typeface="Arial"/>
            </a:endParaRPr>
          </a:p>
        </p:txBody>
      </p:sp>
      <p:pic>
        <p:nvPicPr>
          <p:cNvPr id="1406" name="Google Shape;1406;p119"/>
          <p:cNvPicPr preferRelativeResize="0"/>
          <p:nvPr/>
        </p:nvPicPr>
        <p:blipFill rotWithShape="1">
          <a:blip r:embed="rId4">
            <a:alphaModFix/>
          </a:blip>
          <a:srcRect l="8356" r="7566"/>
          <a:stretch/>
        </p:blipFill>
        <p:spPr>
          <a:xfrm>
            <a:off x="2173185" y="1147472"/>
            <a:ext cx="8277102" cy="5022557"/>
          </a:xfrm>
          <a:prstGeom prst="rect">
            <a:avLst/>
          </a:prstGeom>
          <a:noFill/>
          <a:ln>
            <a:noFill/>
          </a:ln>
        </p:spPr>
      </p:pic>
      <p:sp>
        <p:nvSpPr>
          <p:cNvPr id="2" name="TextBox 1">
            <a:extLst>
              <a:ext uri="{FF2B5EF4-FFF2-40B4-BE49-F238E27FC236}">
                <a16:creationId xmlns:a16="http://schemas.microsoft.com/office/drawing/2014/main" id="{7D6B6BB1-452F-DFCA-DD74-2BB393F8571F}"/>
              </a:ext>
            </a:extLst>
          </p:cNvPr>
          <p:cNvSpPr txBox="1"/>
          <p:nvPr/>
        </p:nvSpPr>
        <p:spPr>
          <a:xfrm>
            <a:off x="1894115" y="312126"/>
            <a:ext cx="8835242" cy="523220"/>
          </a:xfrm>
          <a:prstGeom prst="rect">
            <a:avLst/>
          </a:prstGeom>
          <a:noFill/>
        </p:spPr>
        <p:txBody>
          <a:bodyPr wrap="square" rtlCol="0">
            <a:spAutoFit/>
          </a:bodyPr>
          <a:lstStyle/>
          <a:p>
            <a:pPr algn="ctr"/>
            <a:r>
              <a:rPr lang="en-US" sz="2800" b="1" dirty="0">
                <a:solidFill>
                  <a:srgbClr val="0A0090"/>
                </a:solidFill>
                <a:highlight>
                  <a:srgbClr val="FFFFFF"/>
                </a:highlight>
                <a:latin typeface="Baskerville Old Face" panose="02020602080505020303" pitchFamily="18" charset="77"/>
              </a:rPr>
              <a:t>Society 5.0 Will Bring About a Human-centered Society</a:t>
            </a:r>
            <a:endParaRPr lang="en-US" sz="2800" dirty="0">
              <a:solidFill>
                <a:srgbClr val="0A0090"/>
              </a:solidFill>
              <a:latin typeface="Baskerville Old Face" panose="02020602080505020303" pitchFamily="18" charset="77"/>
            </a:endParaRPr>
          </a:p>
        </p:txBody>
      </p:sp>
    </p:spTree>
    <p:extLst>
      <p:ext uri="{BB962C8B-B14F-4D97-AF65-F5344CB8AC3E}">
        <p14:creationId xmlns:p14="http://schemas.microsoft.com/office/powerpoint/2010/main" val="96338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5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13" name="Google Shape;513;p59"/>
          <p:cNvSpPr txBox="1"/>
          <p:nvPr/>
        </p:nvSpPr>
        <p:spPr>
          <a:xfrm>
            <a:off x="1224339" y="510638"/>
            <a:ext cx="10124155" cy="12618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A0090"/>
                </a:solidFill>
                <a:latin typeface="Baskerville Old Face" panose="02020602080505020303" pitchFamily="18" charset="77"/>
                <a:ea typeface="Libre Baskerville"/>
                <a:cs typeface="Libre Baskerville"/>
                <a:sym typeface="Libre Baskerville"/>
              </a:rPr>
              <a:t>EDUCATION 5.0</a:t>
            </a:r>
            <a:endParaRPr sz="4400" b="1"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3200" b="1" dirty="0">
              <a:solidFill>
                <a:srgbClr val="0A0090"/>
              </a:solidFill>
              <a:latin typeface="Baskerville Old Face" panose="02020602080505020303" pitchFamily="18" charset="77"/>
              <a:ea typeface="Libre Baskerville"/>
              <a:cs typeface="Libre Baskerville"/>
              <a:sym typeface="Libre Baskerville"/>
            </a:endParaRPr>
          </a:p>
        </p:txBody>
      </p:sp>
      <p:sp>
        <p:nvSpPr>
          <p:cNvPr id="514" name="Google Shape;514;p59"/>
          <p:cNvSpPr/>
          <p:nvPr/>
        </p:nvSpPr>
        <p:spPr>
          <a:xfrm>
            <a:off x="1068777" y="1382276"/>
            <a:ext cx="10435280" cy="4093500"/>
          </a:xfrm>
          <a:prstGeom prst="rect">
            <a:avLst/>
          </a:prstGeom>
          <a:noFill/>
          <a:ln>
            <a:noFill/>
          </a:ln>
        </p:spPr>
        <p:txBody>
          <a:bodyPr spcFirstLastPara="1" wrap="square" lIns="91425" tIns="45700" rIns="91425" bIns="45700" anchor="t" anchorCtr="0">
            <a:noAutofit/>
          </a:bodyPr>
          <a:lstStyle/>
          <a:p>
            <a:pPr marL="457200" marR="0" lvl="0" indent="-457200" algn="just" rtl="0">
              <a:spcBef>
                <a:spcPts val="0"/>
              </a:spcBef>
              <a:spcAft>
                <a:spcPts val="0"/>
              </a:spcAft>
              <a:buClr>
                <a:schemeClr val="dk1"/>
              </a:buClr>
              <a:buSzPts val="2800"/>
              <a:buFont typeface="Arial"/>
              <a:buChar char="•"/>
            </a:pPr>
            <a:r>
              <a:rPr lang="en-US" sz="3200" dirty="0">
                <a:solidFill>
                  <a:srgbClr val="0A0090"/>
                </a:solidFill>
                <a:latin typeface="Baskerville Old Face" panose="02020602080505020303" pitchFamily="18" charset="77"/>
                <a:ea typeface="Libre Baskerville"/>
                <a:cs typeface="Libre Baskerville"/>
                <a:sym typeface="Libre Baskerville"/>
              </a:rPr>
              <a:t>Empower the learners </a:t>
            </a:r>
            <a:r>
              <a:rPr lang="en-US" sz="3200" dirty="0">
                <a:solidFill>
                  <a:schemeClr val="dk1"/>
                </a:solidFill>
                <a:latin typeface="Baskerville Old Face" panose="02020602080505020303" pitchFamily="18" charset="77"/>
                <a:ea typeface="Libre Baskerville"/>
                <a:cs typeface="Libre Baskerville"/>
                <a:sym typeface="Libre Baskerville"/>
              </a:rPr>
              <a:t>to be equipped with knowledge and to be </a:t>
            </a:r>
            <a:r>
              <a:rPr lang="en-US" sz="3200" dirty="0">
                <a:solidFill>
                  <a:srgbClr val="0A0090"/>
                </a:solidFill>
                <a:latin typeface="Baskerville Old Face" panose="02020602080505020303" pitchFamily="18" charset="77"/>
                <a:ea typeface="Libre Baskerville"/>
                <a:cs typeface="Libre Baskerville"/>
                <a:sym typeface="Libre Baskerville"/>
              </a:rPr>
              <a:t>active members </a:t>
            </a:r>
            <a:r>
              <a:rPr lang="en-US" sz="3200" dirty="0">
                <a:solidFill>
                  <a:schemeClr val="dk1"/>
                </a:solidFill>
                <a:latin typeface="Baskerville Old Face" panose="02020602080505020303" pitchFamily="18" charset="77"/>
                <a:ea typeface="Libre Baskerville"/>
                <a:cs typeface="Libre Baskerville"/>
                <a:sym typeface="Libre Baskerville"/>
              </a:rPr>
              <a:t>in their communities.</a:t>
            </a:r>
            <a:endParaRPr sz="1600" dirty="0">
              <a:latin typeface="Baskerville Old Face" panose="02020602080505020303" pitchFamily="18" charset="77"/>
            </a:endParaRPr>
          </a:p>
          <a:p>
            <a:pPr marL="457200" marR="0" lvl="0" indent="-279400" algn="just" rtl="0">
              <a:spcBef>
                <a:spcPts val="0"/>
              </a:spcBef>
              <a:spcAft>
                <a:spcPts val="0"/>
              </a:spcAft>
              <a:buClr>
                <a:schemeClr val="dk1"/>
              </a:buClr>
              <a:buSzPts val="2800"/>
              <a:buFont typeface="Arial"/>
              <a:buNone/>
            </a:pPr>
            <a:endParaRPr sz="3200" dirty="0">
              <a:solidFill>
                <a:schemeClr val="dk1"/>
              </a:solidFill>
              <a:latin typeface="Baskerville Old Face" panose="02020602080505020303" pitchFamily="18" charset="77"/>
              <a:ea typeface="Libre Baskerville"/>
              <a:cs typeface="Libre Baskerville"/>
              <a:sym typeface="Libre Baskerville"/>
            </a:endParaRPr>
          </a:p>
          <a:p>
            <a:pPr marL="457200" marR="0" lvl="0" indent="-457200" algn="just" rtl="0">
              <a:spcBef>
                <a:spcPts val="0"/>
              </a:spcBef>
              <a:spcAft>
                <a:spcPts val="0"/>
              </a:spcAft>
              <a:buClr>
                <a:schemeClr val="dk1"/>
              </a:buClr>
              <a:buSzPts val="2800"/>
              <a:buFont typeface="Arial"/>
              <a:buChar char="•"/>
            </a:pPr>
            <a:r>
              <a:rPr lang="en-US" sz="3200" dirty="0">
                <a:solidFill>
                  <a:schemeClr val="dk1"/>
                </a:solidFill>
                <a:latin typeface="Baskerville Old Face" panose="02020602080505020303" pitchFamily="18" charset="77"/>
                <a:ea typeface="Libre Baskerville"/>
                <a:cs typeface="Libre Baskerville"/>
                <a:sym typeface="Libre Baskerville"/>
              </a:rPr>
              <a:t>A </a:t>
            </a:r>
            <a:r>
              <a:rPr lang="en-US" sz="3200" dirty="0">
                <a:solidFill>
                  <a:srgbClr val="0A0090"/>
                </a:solidFill>
                <a:latin typeface="Baskerville Old Face" panose="02020602080505020303" pitchFamily="18" charset="77"/>
                <a:ea typeface="Libre Baskerville"/>
                <a:cs typeface="Libre Baskerville"/>
                <a:sym typeface="Libre Baskerville"/>
              </a:rPr>
              <a:t>valuable source of support </a:t>
            </a:r>
            <a:r>
              <a:rPr lang="en-US" sz="3200" dirty="0">
                <a:solidFill>
                  <a:schemeClr val="dk1"/>
                </a:solidFill>
                <a:latin typeface="Baskerville Old Face" panose="02020602080505020303" pitchFamily="18" charset="77"/>
                <a:ea typeface="Libre Baskerville"/>
                <a:cs typeface="Libre Baskerville"/>
                <a:sym typeface="Libre Baskerville"/>
              </a:rPr>
              <a:t>and </a:t>
            </a:r>
            <a:r>
              <a:rPr lang="en-US" sz="3200" dirty="0">
                <a:solidFill>
                  <a:srgbClr val="0A0090"/>
                </a:solidFill>
                <a:latin typeface="Baskerville Old Face" panose="02020602080505020303" pitchFamily="18" charset="77"/>
                <a:ea typeface="Libre Baskerville"/>
                <a:cs typeface="Libre Baskerville"/>
                <a:sym typeface="Libre Baskerville"/>
              </a:rPr>
              <a:t>positive influence </a:t>
            </a:r>
            <a:r>
              <a:rPr lang="en-US" sz="3200" dirty="0">
                <a:solidFill>
                  <a:schemeClr val="dk1"/>
                </a:solidFill>
                <a:latin typeface="Baskerville Old Face" panose="02020602080505020303" pitchFamily="18" charset="77"/>
                <a:ea typeface="Libre Baskerville"/>
                <a:cs typeface="Libre Baskerville"/>
                <a:sym typeface="Libre Baskerville"/>
              </a:rPr>
              <a:t>for young people.  </a:t>
            </a:r>
            <a:endParaRPr sz="1600" dirty="0">
              <a:latin typeface="Baskerville Old Face" panose="02020602080505020303" pitchFamily="18" charset="77"/>
            </a:endParaRPr>
          </a:p>
          <a:p>
            <a:pPr marL="571500" marR="0" lvl="0" indent="-317500" algn="just" rtl="0">
              <a:spcBef>
                <a:spcPts val="0"/>
              </a:spcBef>
              <a:spcAft>
                <a:spcPts val="0"/>
              </a:spcAft>
              <a:buClr>
                <a:schemeClr val="dk1"/>
              </a:buClr>
              <a:buSzPts val="4000"/>
              <a:buFont typeface="Arial"/>
              <a:buNone/>
            </a:pPr>
            <a:endParaRPr sz="4400" dirty="0">
              <a:solidFill>
                <a:schemeClr val="dk1"/>
              </a:solidFill>
              <a:latin typeface="Baskerville Old Face" panose="02020602080505020303" pitchFamily="18" charset="77"/>
              <a:ea typeface="Libre Baskerville"/>
              <a:cs typeface="Libre Baskerville"/>
              <a:sym typeface="Libre Baskerville"/>
            </a:endParaRPr>
          </a:p>
          <a:p>
            <a:pPr marL="571500" marR="0" lvl="0" indent="-317500" algn="just" rtl="0">
              <a:spcBef>
                <a:spcPts val="0"/>
              </a:spcBef>
              <a:spcAft>
                <a:spcPts val="0"/>
              </a:spcAft>
              <a:buClr>
                <a:schemeClr val="dk1"/>
              </a:buClr>
              <a:buSzPts val="4000"/>
              <a:buFont typeface="Arial"/>
              <a:buNone/>
            </a:pPr>
            <a:endParaRPr sz="4400" dirty="0">
              <a:solidFill>
                <a:schemeClr val="dk1"/>
              </a:solidFill>
              <a:latin typeface="Baskerville Old Face" panose="02020602080505020303" pitchFamily="18" charset="77"/>
              <a:ea typeface="Libre Baskerville"/>
              <a:cs typeface="Libre Baskerville"/>
              <a:sym typeface="Libre Baskerville"/>
            </a:endParaRPr>
          </a:p>
          <a:p>
            <a:pPr marL="571500" marR="0" lvl="0" indent="-317500" algn="just" rtl="0">
              <a:spcBef>
                <a:spcPts val="0"/>
              </a:spcBef>
              <a:spcAft>
                <a:spcPts val="0"/>
              </a:spcAft>
              <a:buClr>
                <a:schemeClr val="dk1"/>
              </a:buClr>
              <a:buSzPts val="4000"/>
              <a:buFont typeface="Arial"/>
              <a:buNone/>
            </a:pPr>
            <a:endParaRPr sz="4400" dirty="0">
              <a:solidFill>
                <a:schemeClr val="dk1"/>
              </a:solidFill>
              <a:latin typeface="Baskerville Old Face" panose="02020602080505020303" pitchFamily="18" charset="77"/>
              <a:ea typeface="Libre Baskerville"/>
              <a:cs typeface="Libre Baskerville"/>
              <a:sym typeface="Libre Baskerville"/>
            </a:endParaRPr>
          </a:p>
        </p:txBody>
      </p:sp>
      <p:pic>
        <p:nvPicPr>
          <p:cNvPr id="515" name="Google Shape;515;p59" descr="Kentucky launches first-of-its-kind apprenticeship program for social  services"/>
          <p:cNvPicPr preferRelativeResize="0"/>
          <p:nvPr/>
        </p:nvPicPr>
        <p:blipFill rotWithShape="1">
          <a:blip r:embed="rId4">
            <a:alphaModFix/>
          </a:blip>
          <a:srcRect/>
          <a:stretch/>
        </p:blipFill>
        <p:spPr>
          <a:xfrm>
            <a:off x="3787466" y="4165275"/>
            <a:ext cx="4686770" cy="2390374"/>
          </a:xfrm>
          <a:prstGeom prst="rect">
            <a:avLst/>
          </a:prstGeom>
          <a:noFill/>
          <a:ln>
            <a:noFill/>
          </a:ln>
        </p:spPr>
      </p:pic>
    </p:spTree>
    <p:extLst>
      <p:ext uri="{BB962C8B-B14F-4D97-AF65-F5344CB8AC3E}">
        <p14:creationId xmlns:p14="http://schemas.microsoft.com/office/powerpoint/2010/main" val="336402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21" name="Google Shape;521;p60"/>
          <p:cNvSpPr txBox="1"/>
          <p:nvPr/>
        </p:nvSpPr>
        <p:spPr>
          <a:xfrm>
            <a:off x="599810" y="680317"/>
            <a:ext cx="1099238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A0090"/>
                </a:solidFill>
                <a:latin typeface="Baskerville Old Face" panose="02020602080505020303" pitchFamily="18" charset="77"/>
                <a:ea typeface="Libre Baskerville"/>
                <a:cs typeface="Libre Baskerville"/>
                <a:sym typeface="Libre Baskerville"/>
              </a:rPr>
              <a:t>THE WAY FORWARD IN LEARNERS’ DEVELOPMENT</a:t>
            </a:r>
            <a:endParaRPr dirty="0">
              <a:solidFill>
                <a:srgbClr val="0A0090"/>
              </a:solidFill>
              <a:latin typeface="Baskerville Old Face" panose="02020602080505020303" pitchFamily="18" charset="77"/>
            </a:endParaRPr>
          </a:p>
        </p:txBody>
      </p:sp>
      <p:sp>
        <p:nvSpPr>
          <p:cNvPr id="522" name="Google Shape;522;p60"/>
          <p:cNvSpPr/>
          <p:nvPr/>
        </p:nvSpPr>
        <p:spPr>
          <a:xfrm>
            <a:off x="882600" y="2078500"/>
            <a:ext cx="11309400" cy="3257100"/>
          </a:xfrm>
          <a:prstGeom prst="rect">
            <a:avLst/>
          </a:prstGeom>
          <a:noFill/>
          <a:ln>
            <a:noFill/>
          </a:ln>
        </p:spPr>
        <p:txBody>
          <a:bodyPr spcFirstLastPara="1" wrap="square" lIns="91425" tIns="45700" rIns="91425" bIns="45700" anchor="t" anchorCtr="0">
            <a:noAutofit/>
          </a:bodyPr>
          <a:lstStyle/>
          <a:p>
            <a:pPr marL="457200" marR="0" lvl="0" indent="-444500" algn="l" rtl="0">
              <a:lnSpc>
                <a:spcPct val="150000"/>
              </a:lnSpc>
              <a:spcBef>
                <a:spcPts val="0"/>
              </a:spcBef>
              <a:spcAft>
                <a:spcPts val="0"/>
              </a:spcAft>
              <a:buClr>
                <a:srgbClr val="FF6200"/>
              </a:buClr>
              <a:buSzPts val="2600"/>
              <a:buFont typeface="Noto Sans Symbols"/>
              <a:buChar char="✔"/>
            </a:pPr>
            <a:r>
              <a:rPr lang="en-US" sz="2600" dirty="0">
                <a:solidFill>
                  <a:schemeClr val="tx1"/>
                </a:solidFill>
                <a:latin typeface="Baskerville Old Face" panose="02020602080505020303" pitchFamily="18" charset="77"/>
                <a:sym typeface="Arial"/>
              </a:rPr>
              <a:t>Enhancing the Quality of Education and Training</a:t>
            </a:r>
            <a:endParaRPr sz="1200" dirty="0">
              <a:solidFill>
                <a:schemeClr val="tx1"/>
              </a:solidFill>
              <a:latin typeface="Baskerville Old Face" panose="02020602080505020303" pitchFamily="18" charset="77"/>
            </a:endParaRPr>
          </a:p>
          <a:p>
            <a:pPr marL="457200" marR="0" lvl="0" indent="-444500" algn="l" rtl="0">
              <a:lnSpc>
                <a:spcPct val="150000"/>
              </a:lnSpc>
              <a:spcBef>
                <a:spcPts val="0"/>
              </a:spcBef>
              <a:spcAft>
                <a:spcPts val="0"/>
              </a:spcAft>
              <a:buClr>
                <a:srgbClr val="FF6200"/>
              </a:buClr>
              <a:buSzPts val="2600"/>
              <a:buFont typeface="Noto Sans Symbols"/>
              <a:buChar char="✔"/>
            </a:pPr>
            <a:r>
              <a:rPr lang="en-US" sz="2600" dirty="0">
                <a:solidFill>
                  <a:schemeClr val="tx1"/>
                </a:solidFill>
                <a:latin typeface="Baskerville Old Face" panose="02020602080505020303" pitchFamily="18" charset="77"/>
                <a:sym typeface="Arial"/>
              </a:rPr>
              <a:t>Promoting Non Formal and Informal Education </a:t>
            </a:r>
            <a:endParaRPr sz="1200" dirty="0">
              <a:solidFill>
                <a:schemeClr val="tx1"/>
              </a:solidFill>
              <a:latin typeface="Baskerville Old Face" panose="02020602080505020303" pitchFamily="18" charset="77"/>
            </a:endParaRPr>
          </a:p>
          <a:p>
            <a:pPr marL="457200" marR="0" lvl="0" indent="-444500" algn="l" rtl="0">
              <a:lnSpc>
                <a:spcPct val="150000"/>
              </a:lnSpc>
              <a:spcBef>
                <a:spcPts val="0"/>
              </a:spcBef>
              <a:spcAft>
                <a:spcPts val="0"/>
              </a:spcAft>
              <a:buClr>
                <a:srgbClr val="FF6200"/>
              </a:buClr>
              <a:buSzPts val="2600"/>
              <a:buFont typeface="Noto Sans Symbols"/>
              <a:buChar char="✔"/>
            </a:pPr>
            <a:r>
              <a:rPr lang="en-US" sz="2600" dirty="0">
                <a:solidFill>
                  <a:schemeClr val="tx1"/>
                </a:solidFill>
                <a:latin typeface="Baskerville Old Face" panose="02020602080505020303" pitchFamily="18" charset="77"/>
                <a:sym typeface="Arial"/>
              </a:rPr>
              <a:t>Transforming and Expanding Skills Acquisition for the World of Work </a:t>
            </a:r>
            <a:endParaRPr sz="1200" dirty="0">
              <a:solidFill>
                <a:schemeClr val="tx1"/>
              </a:solidFill>
              <a:latin typeface="Baskerville Old Face" panose="02020602080505020303" pitchFamily="18" charset="77"/>
            </a:endParaRPr>
          </a:p>
          <a:p>
            <a:pPr marL="457200" marR="0" lvl="0" indent="-444500" algn="l" rtl="0">
              <a:lnSpc>
                <a:spcPct val="150000"/>
              </a:lnSpc>
              <a:spcBef>
                <a:spcPts val="0"/>
              </a:spcBef>
              <a:spcAft>
                <a:spcPts val="0"/>
              </a:spcAft>
              <a:buClr>
                <a:srgbClr val="FF6200"/>
              </a:buClr>
              <a:buSzPts val="2600"/>
              <a:buFont typeface="Noto Sans Symbols"/>
              <a:buChar char="✔"/>
            </a:pPr>
            <a:r>
              <a:rPr lang="en-US" sz="2600" dirty="0">
                <a:solidFill>
                  <a:schemeClr val="tx1"/>
                </a:solidFill>
                <a:latin typeface="Baskerville Old Face" panose="02020602080505020303" pitchFamily="18" charset="77"/>
                <a:sym typeface="Arial"/>
              </a:rPr>
              <a:t>Providing Alternative Learning Opportunities to Vulnerable Learners</a:t>
            </a:r>
            <a:endParaRPr sz="1200" dirty="0">
              <a:solidFill>
                <a:schemeClr val="tx1"/>
              </a:solidFill>
              <a:latin typeface="Baskerville Old Face" panose="02020602080505020303" pitchFamily="18" charset="77"/>
            </a:endParaRPr>
          </a:p>
          <a:p>
            <a:pPr marL="457200" marR="0" lvl="0" indent="-279400" algn="l" rtl="0">
              <a:lnSpc>
                <a:spcPct val="150000"/>
              </a:lnSpc>
              <a:spcBef>
                <a:spcPts val="0"/>
              </a:spcBef>
              <a:spcAft>
                <a:spcPts val="0"/>
              </a:spcAft>
              <a:buClr>
                <a:schemeClr val="dk1"/>
              </a:buClr>
              <a:buSzPts val="2800"/>
              <a:buFont typeface="Noto Sans Symbols"/>
              <a:buNone/>
            </a:pPr>
            <a:endParaRPr sz="2600" dirty="0">
              <a:solidFill>
                <a:schemeClr val="tx1"/>
              </a:solidFill>
              <a:latin typeface="Baskerville Old Face" panose="02020602080505020303" pitchFamily="18" charset="77"/>
              <a:sym typeface="Arial"/>
            </a:endParaRPr>
          </a:p>
        </p:txBody>
      </p:sp>
      <p:sp>
        <p:nvSpPr>
          <p:cNvPr id="523" name="Google Shape;523;p60"/>
          <p:cNvSpPr/>
          <p:nvPr/>
        </p:nvSpPr>
        <p:spPr>
          <a:xfrm>
            <a:off x="2025759" y="6333175"/>
            <a:ext cx="843142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dk1"/>
                </a:solidFill>
                <a:latin typeface="Baskerville Old Face" panose="02020602080505020303" pitchFamily="18" charset="77"/>
                <a:ea typeface="Libre Baskerville"/>
                <a:cs typeface="Libre Baskerville"/>
                <a:sym typeface="Libre Baskerville"/>
              </a:rPr>
              <a:t>https://</a:t>
            </a:r>
            <a:r>
              <a:rPr lang="en-US" sz="1600" dirty="0" err="1">
                <a:solidFill>
                  <a:schemeClr val="dk1"/>
                </a:solidFill>
                <a:latin typeface="Baskerville Old Face" panose="02020602080505020303" pitchFamily="18" charset="77"/>
                <a:ea typeface="Libre Baskerville"/>
                <a:cs typeface="Libre Baskerville"/>
                <a:sym typeface="Libre Baskerville"/>
              </a:rPr>
              <a:t>www.un.org</a:t>
            </a:r>
            <a:r>
              <a:rPr lang="en-US" sz="1600" dirty="0">
                <a:solidFill>
                  <a:schemeClr val="dk1"/>
                </a:solidFill>
                <a:latin typeface="Baskerville Old Face" panose="02020602080505020303" pitchFamily="18" charset="77"/>
                <a:ea typeface="Libre Baskerville"/>
                <a:cs typeface="Libre Baskerville"/>
                <a:sym typeface="Libre Baskerville"/>
              </a:rPr>
              <a:t>/</a:t>
            </a:r>
            <a:r>
              <a:rPr lang="en-US" sz="1600" dirty="0" err="1">
                <a:solidFill>
                  <a:schemeClr val="dk1"/>
                </a:solidFill>
                <a:latin typeface="Baskerville Old Face" panose="02020602080505020303" pitchFamily="18" charset="77"/>
                <a:ea typeface="Libre Baskerville"/>
                <a:cs typeface="Libre Baskerville"/>
                <a:sym typeface="Libre Baskerville"/>
              </a:rPr>
              <a:t>esa</a:t>
            </a:r>
            <a:r>
              <a:rPr lang="en-US" sz="1600" dirty="0">
                <a:solidFill>
                  <a:schemeClr val="dk1"/>
                </a:solidFill>
                <a:latin typeface="Baskerville Old Face" panose="02020602080505020303" pitchFamily="18" charset="77"/>
                <a:ea typeface="Libre Baskerville"/>
                <a:cs typeface="Libre Baskerville"/>
                <a:sym typeface="Libre Baskerville"/>
              </a:rPr>
              <a:t>/</a:t>
            </a:r>
            <a:r>
              <a:rPr lang="en-US" sz="1600" dirty="0" err="1">
                <a:solidFill>
                  <a:schemeClr val="dk1"/>
                </a:solidFill>
                <a:latin typeface="Baskerville Old Face" panose="02020602080505020303" pitchFamily="18" charset="77"/>
                <a:ea typeface="Libre Baskerville"/>
                <a:cs typeface="Libre Baskerville"/>
                <a:sym typeface="Libre Baskerville"/>
              </a:rPr>
              <a:t>socdev</a:t>
            </a:r>
            <a:r>
              <a:rPr lang="en-US" sz="1600" dirty="0">
                <a:solidFill>
                  <a:schemeClr val="dk1"/>
                </a:solidFill>
                <a:latin typeface="Baskerville Old Face" panose="02020602080505020303" pitchFamily="18" charset="77"/>
                <a:ea typeface="Libre Baskerville"/>
                <a:cs typeface="Libre Baskerville"/>
                <a:sym typeface="Libre Baskerville"/>
              </a:rPr>
              <a:t>/documents/youth/fact-sheets/youth-</a:t>
            </a:r>
            <a:r>
              <a:rPr lang="en-US" sz="1600" dirty="0" err="1">
                <a:solidFill>
                  <a:schemeClr val="dk1"/>
                </a:solidFill>
                <a:latin typeface="Baskerville Old Face" panose="02020602080505020303" pitchFamily="18" charset="77"/>
                <a:ea typeface="Libre Baskerville"/>
                <a:cs typeface="Libre Baskerville"/>
                <a:sym typeface="Libre Baskerville"/>
              </a:rPr>
              <a:t>education.pdf</a:t>
            </a:r>
            <a:endParaRPr sz="1600" dirty="0">
              <a:solidFill>
                <a:schemeClr val="dk1"/>
              </a:solidFill>
              <a:latin typeface="Baskerville Old Face" panose="02020602080505020303" pitchFamily="18" charset="77"/>
              <a:ea typeface="Libre Baskerville"/>
              <a:cs typeface="Libre Baskerville"/>
              <a:sym typeface="Libre Baskerville"/>
            </a:endParaRPr>
          </a:p>
        </p:txBody>
      </p:sp>
      <p:pic>
        <p:nvPicPr>
          <p:cNvPr id="524" name="Google Shape;524;p60"/>
          <p:cNvPicPr preferRelativeResize="0"/>
          <p:nvPr/>
        </p:nvPicPr>
        <p:blipFill rotWithShape="1">
          <a:blip r:embed="rId4">
            <a:alphaModFix/>
          </a:blip>
          <a:srcRect/>
          <a:stretch/>
        </p:blipFill>
        <p:spPr>
          <a:xfrm>
            <a:off x="4232070" y="4690088"/>
            <a:ext cx="3727859" cy="1686814"/>
          </a:xfrm>
          <a:prstGeom prst="rect">
            <a:avLst/>
          </a:prstGeom>
          <a:noFill/>
          <a:ln>
            <a:noFill/>
          </a:ln>
        </p:spPr>
      </p:pic>
    </p:spTree>
    <p:extLst>
      <p:ext uri="{BB962C8B-B14F-4D97-AF65-F5344CB8AC3E}">
        <p14:creationId xmlns:p14="http://schemas.microsoft.com/office/powerpoint/2010/main" val="3794698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grpSp>
        <p:nvGrpSpPr>
          <p:cNvPr id="275" name="Google Shape;275;p40"/>
          <p:cNvGrpSpPr/>
          <p:nvPr/>
        </p:nvGrpSpPr>
        <p:grpSpPr>
          <a:xfrm>
            <a:off x="668430" y="1636148"/>
            <a:ext cx="10629513" cy="4223701"/>
            <a:chOff x="0" y="0"/>
            <a:chExt cx="10679976" cy="3792532"/>
          </a:xfrm>
        </p:grpSpPr>
        <p:cxnSp>
          <p:nvCxnSpPr>
            <p:cNvPr id="276" name="Google Shape;276;p40"/>
            <p:cNvCxnSpPr/>
            <p:nvPr/>
          </p:nvCxnSpPr>
          <p:spPr>
            <a:xfrm>
              <a:off x="0" y="0"/>
              <a:ext cx="10679976" cy="0"/>
            </a:xfrm>
            <a:prstGeom prst="straightConnector1">
              <a:avLst/>
            </a:prstGeom>
            <a:solidFill>
              <a:schemeClr val="accent4"/>
            </a:solidFill>
            <a:ln w="12700" cap="flat" cmpd="sng">
              <a:solidFill>
                <a:schemeClr val="accent4"/>
              </a:solidFill>
              <a:prstDash val="solid"/>
              <a:miter lim="800000"/>
              <a:headEnd type="none" w="sm" len="sm"/>
              <a:tailEnd type="none" w="sm" len="sm"/>
            </a:ln>
          </p:spPr>
        </p:cxnSp>
        <p:sp>
          <p:nvSpPr>
            <p:cNvPr id="277" name="Google Shape;277;p40"/>
            <p:cNvSpPr/>
            <p:nvPr/>
          </p:nvSpPr>
          <p:spPr>
            <a:xfrm>
              <a:off x="0" y="0"/>
              <a:ext cx="10679976" cy="9481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txBox="1"/>
            <p:nvPr/>
          </p:nvSpPr>
          <p:spPr>
            <a:xfrm>
              <a:off x="0" y="0"/>
              <a:ext cx="10679976" cy="948133"/>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dirty="0">
                  <a:solidFill>
                    <a:schemeClr val="dk1"/>
                  </a:solidFill>
                  <a:latin typeface="Baskerville Old Face" panose="02020602080505020303" pitchFamily="18" charset="77"/>
                  <a:sym typeface="Arial"/>
                </a:rPr>
                <a:t>Contextualizing Education and Leadership in the 21</a:t>
              </a:r>
              <a:r>
                <a:rPr lang="en-US" sz="2800" b="0" i="0" u="none" strike="noStrike" cap="none" baseline="30000" dirty="0">
                  <a:solidFill>
                    <a:schemeClr val="dk1"/>
                  </a:solidFill>
                  <a:latin typeface="Baskerville Old Face" panose="02020602080505020303" pitchFamily="18" charset="77"/>
                  <a:sym typeface="Arial"/>
                </a:rPr>
                <a:t>st</a:t>
              </a:r>
              <a:r>
                <a:rPr lang="en-US" sz="2800" b="0" i="0" u="none" strike="noStrike" cap="none" dirty="0">
                  <a:solidFill>
                    <a:schemeClr val="dk1"/>
                  </a:solidFill>
                  <a:latin typeface="Baskerville Old Face" panose="02020602080505020303" pitchFamily="18" charset="77"/>
                  <a:sym typeface="Arial"/>
                </a:rPr>
                <a:t> Century Era</a:t>
              </a:r>
              <a:endParaRPr sz="2800" b="0" i="0" u="none" strike="noStrike" cap="none" dirty="0">
                <a:solidFill>
                  <a:schemeClr val="dk1"/>
                </a:solidFill>
                <a:latin typeface="Baskerville Old Face" panose="02020602080505020303" pitchFamily="18" charset="77"/>
                <a:sym typeface="Arial"/>
              </a:endParaRPr>
            </a:p>
          </p:txBody>
        </p:sp>
        <p:cxnSp>
          <p:nvCxnSpPr>
            <p:cNvPr id="279" name="Google Shape;279;p40"/>
            <p:cNvCxnSpPr/>
            <p:nvPr/>
          </p:nvCxnSpPr>
          <p:spPr>
            <a:xfrm>
              <a:off x="0" y="948133"/>
              <a:ext cx="10679976" cy="0"/>
            </a:xfrm>
            <a:prstGeom prst="straightConnector1">
              <a:avLst/>
            </a:prstGeom>
            <a:solidFill>
              <a:srgbClr val="65EE1F"/>
            </a:solidFill>
            <a:ln w="12700" cap="flat" cmpd="sng">
              <a:solidFill>
                <a:srgbClr val="65EE1F"/>
              </a:solidFill>
              <a:prstDash val="solid"/>
              <a:miter lim="800000"/>
              <a:headEnd type="none" w="sm" len="sm"/>
              <a:tailEnd type="none" w="sm" len="sm"/>
            </a:ln>
          </p:spPr>
        </p:cxnSp>
        <p:sp>
          <p:nvSpPr>
            <p:cNvPr id="280" name="Google Shape;280;p40"/>
            <p:cNvSpPr/>
            <p:nvPr/>
          </p:nvSpPr>
          <p:spPr>
            <a:xfrm>
              <a:off x="0" y="948133"/>
              <a:ext cx="10679976" cy="9481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txBox="1"/>
            <p:nvPr/>
          </p:nvSpPr>
          <p:spPr>
            <a:xfrm>
              <a:off x="0" y="948133"/>
              <a:ext cx="10679976" cy="948133"/>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dirty="0">
                  <a:solidFill>
                    <a:schemeClr val="dk1"/>
                  </a:solidFill>
                  <a:latin typeface="Baskerville Old Face" panose="02020602080505020303" pitchFamily="18" charset="77"/>
                  <a:sym typeface="Arial"/>
                </a:rPr>
                <a:t>Importance of Incorporating and Embedding Futures Thinking in Capacitating Educators</a:t>
              </a:r>
              <a:endParaRPr dirty="0">
                <a:latin typeface="Baskerville Old Face" panose="02020602080505020303" pitchFamily="18" charset="77"/>
              </a:endParaRPr>
            </a:p>
          </p:txBody>
        </p:sp>
        <p:cxnSp>
          <p:nvCxnSpPr>
            <p:cNvPr id="282" name="Google Shape;282;p40"/>
            <p:cNvCxnSpPr/>
            <p:nvPr/>
          </p:nvCxnSpPr>
          <p:spPr>
            <a:xfrm>
              <a:off x="0" y="1896266"/>
              <a:ext cx="10679976" cy="0"/>
            </a:xfrm>
            <a:prstGeom prst="straightConnector1">
              <a:avLst/>
            </a:prstGeom>
            <a:solidFill>
              <a:srgbClr val="3DE199"/>
            </a:solidFill>
            <a:ln w="12700" cap="flat" cmpd="sng">
              <a:solidFill>
                <a:srgbClr val="3DE199"/>
              </a:solidFill>
              <a:prstDash val="solid"/>
              <a:miter lim="800000"/>
              <a:headEnd type="none" w="sm" len="sm"/>
              <a:tailEnd type="none" w="sm" len="sm"/>
            </a:ln>
          </p:spPr>
        </p:cxnSp>
        <p:sp>
          <p:nvSpPr>
            <p:cNvPr id="283" name="Google Shape;283;p40"/>
            <p:cNvSpPr/>
            <p:nvPr/>
          </p:nvSpPr>
          <p:spPr>
            <a:xfrm>
              <a:off x="0" y="1896266"/>
              <a:ext cx="10679976" cy="9481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5" name="Google Shape;285;p40"/>
            <p:cNvCxnSpPr/>
            <p:nvPr/>
          </p:nvCxnSpPr>
          <p:spPr>
            <a:xfrm>
              <a:off x="0" y="2844399"/>
              <a:ext cx="10679976" cy="0"/>
            </a:xfrm>
            <a:prstGeom prst="straightConnector1">
              <a:avLst/>
            </a:prstGeom>
            <a:solidFill>
              <a:srgbClr val="5999D5"/>
            </a:solidFill>
            <a:ln w="12700" cap="flat" cmpd="sng">
              <a:solidFill>
                <a:srgbClr val="5999D5"/>
              </a:solidFill>
              <a:prstDash val="solid"/>
              <a:miter lim="800000"/>
              <a:headEnd type="none" w="sm" len="sm"/>
              <a:tailEnd type="none" w="sm" len="sm"/>
            </a:ln>
          </p:spPr>
        </p:cxnSp>
        <p:sp>
          <p:nvSpPr>
            <p:cNvPr id="286" name="Google Shape;286;p40"/>
            <p:cNvSpPr/>
            <p:nvPr/>
          </p:nvSpPr>
          <p:spPr>
            <a:xfrm>
              <a:off x="0" y="2844399"/>
              <a:ext cx="10679976" cy="9481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txBox="1"/>
            <p:nvPr/>
          </p:nvSpPr>
          <p:spPr>
            <a:xfrm>
              <a:off x="0" y="2844399"/>
              <a:ext cx="10679976" cy="948133"/>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endParaRPr dirty="0"/>
            </a:p>
          </p:txBody>
        </p:sp>
      </p:grpSp>
      <p:sp>
        <p:nvSpPr>
          <p:cNvPr id="2" name="TextBox 1"/>
          <p:cNvSpPr txBox="1"/>
          <p:nvPr/>
        </p:nvSpPr>
        <p:spPr>
          <a:xfrm>
            <a:off x="1839200" y="4058593"/>
            <a:ext cx="234547" cy="307777"/>
          </a:xfrm>
          <a:prstGeom prst="rect">
            <a:avLst/>
          </a:prstGeom>
          <a:noFill/>
        </p:spPr>
        <p:txBody>
          <a:bodyPr wrap="none" rtlCol="0">
            <a:spAutoFit/>
          </a:bodyPr>
          <a:lstStyle/>
          <a:p>
            <a:r>
              <a:rPr lang="en-US" dirty="0"/>
              <a:t>,</a:t>
            </a:r>
          </a:p>
        </p:txBody>
      </p:sp>
      <p:sp>
        <p:nvSpPr>
          <p:cNvPr id="3" name="Rectangle 2"/>
          <p:cNvSpPr/>
          <p:nvPr/>
        </p:nvSpPr>
        <p:spPr>
          <a:xfrm>
            <a:off x="668430" y="3912206"/>
            <a:ext cx="11076266" cy="875111"/>
          </a:xfrm>
          <a:prstGeom prst="rect">
            <a:avLst/>
          </a:prstGeom>
        </p:spPr>
        <p:txBody>
          <a:bodyPr wrap="square">
            <a:spAutoFit/>
          </a:bodyPr>
          <a:lstStyle/>
          <a:p>
            <a:pPr lvl="0">
              <a:lnSpc>
                <a:spcPct val="90000"/>
              </a:lnSpc>
            </a:pPr>
            <a:r>
              <a:rPr lang="en-US" sz="2800" dirty="0">
                <a:solidFill>
                  <a:schemeClr val="dk1"/>
                </a:solidFill>
                <a:latin typeface="Baskerville Old Face" panose="02020602080505020303" pitchFamily="18" charset="77"/>
              </a:rPr>
              <a:t>Phronetic Leadership and Futures Thinking as Frameworks Towards Shaping a Future where Education Matters</a:t>
            </a:r>
            <a:endParaRPr lang="en-US" sz="2800" dirty="0">
              <a:latin typeface="Baskerville Old Face" panose="02020602080505020303" pitchFamily="18"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30" name="Google Shape;530;p61"/>
          <p:cNvSpPr txBox="1"/>
          <p:nvPr/>
        </p:nvSpPr>
        <p:spPr>
          <a:xfrm>
            <a:off x="1084612" y="791589"/>
            <a:ext cx="1002277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A0090"/>
                </a:solidFill>
                <a:latin typeface="Baskerville Old Face" panose="02020602080505020303" pitchFamily="18" charset="77"/>
                <a:ea typeface="Libre Baskerville"/>
                <a:cs typeface="Libre Baskerville"/>
                <a:sym typeface="Libre Baskerville"/>
              </a:rPr>
              <a:t>THE ROLE OF EDUCATORS FOR THE FUTURE</a:t>
            </a:r>
            <a:endParaRPr sz="1600" dirty="0">
              <a:solidFill>
                <a:srgbClr val="0A0090"/>
              </a:solidFill>
              <a:latin typeface="Baskerville Old Face" panose="02020602080505020303" pitchFamily="18" charset="77"/>
            </a:endParaRPr>
          </a:p>
        </p:txBody>
      </p:sp>
      <p:sp>
        <p:nvSpPr>
          <p:cNvPr id="531" name="Google Shape;531;p61"/>
          <p:cNvSpPr txBox="1"/>
          <p:nvPr/>
        </p:nvSpPr>
        <p:spPr>
          <a:xfrm>
            <a:off x="6798187" y="4560078"/>
            <a:ext cx="4309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tx1"/>
                </a:solidFill>
                <a:latin typeface="Baskerville Old Face" panose="02020602080505020303" pitchFamily="18" charset="77"/>
                <a:ea typeface="Libre Baskerville"/>
                <a:cs typeface="Libre Baskerville"/>
                <a:sym typeface="Libre Baskerville"/>
              </a:rPr>
              <a:t>University of the People, 2019</a:t>
            </a:r>
            <a:endParaRPr sz="1800" dirty="0">
              <a:solidFill>
                <a:schemeClr val="tx1"/>
              </a:solidFill>
              <a:latin typeface="Baskerville Old Face" panose="02020602080505020303" pitchFamily="18" charset="77"/>
            </a:endParaRPr>
          </a:p>
        </p:txBody>
      </p:sp>
      <p:sp>
        <p:nvSpPr>
          <p:cNvPr id="532" name="Google Shape;532;p61"/>
          <p:cNvSpPr/>
          <p:nvPr/>
        </p:nvSpPr>
        <p:spPr>
          <a:xfrm>
            <a:off x="1084687" y="2167913"/>
            <a:ext cx="10022700" cy="2062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1" dirty="0">
                <a:solidFill>
                  <a:srgbClr val="0A0090"/>
                </a:solidFill>
                <a:latin typeface="Baskerville Old Face" panose="02020602080505020303" pitchFamily="18" charset="77"/>
                <a:ea typeface="Libre Baskerville"/>
                <a:cs typeface="Libre Baskerville"/>
                <a:sym typeface="Libre Baskerville"/>
              </a:rPr>
              <a:t>EDUCATORS</a:t>
            </a:r>
            <a:r>
              <a:rPr lang="en-US" sz="3200" b="1" dirty="0">
                <a:solidFill>
                  <a:schemeClr val="dk1"/>
                </a:solidFill>
                <a:latin typeface="Baskerville Old Face" panose="02020602080505020303" pitchFamily="18" charset="77"/>
                <a:ea typeface="Libre Baskerville"/>
                <a:cs typeface="Libre Baskerville"/>
                <a:sym typeface="Libre Baskerville"/>
              </a:rPr>
              <a:t> </a:t>
            </a:r>
            <a:r>
              <a:rPr lang="en-US" sz="3200" dirty="0">
                <a:solidFill>
                  <a:schemeClr val="dk1"/>
                </a:solidFill>
                <a:latin typeface="Baskerville Old Face" panose="02020602080505020303" pitchFamily="18" charset="77"/>
                <a:ea typeface="Libre Baskerville"/>
                <a:cs typeface="Libre Baskerville"/>
                <a:sym typeface="Libre Baskerville"/>
              </a:rPr>
              <a:t>have the ability to </a:t>
            </a:r>
            <a:r>
              <a:rPr lang="en-US" sz="3200" b="1" dirty="0">
                <a:solidFill>
                  <a:srgbClr val="0A0090"/>
                </a:solidFill>
                <a:latin typeface="Baskerville Old Face" panose="02020602080505020303" pitchFamily="18" charset="77"/>
                <a:ea typeface="Libre Baskerville"/>
                <a:cs typeface="Libre Baskerville"/>
                <a:sym typeface="Libre Baskerville"/>
              </a:rPr>
              <a:t>shape leaders of the future </a:t>
            </a:r>
            <a:r>
              <a:rPr lang="en-US" sz="3200" dirty="0">
                <a:solidFill>
                  <a:schemeClr val="dk1"/>
                </a:solidFill>
                <a:latin typeface="Baskerville Old Face" panose="02020602080505020303" pitchFamily="18" charset="77"/>
                <a:ea typeface="Libre Baskerville"/>
                <a:cs typeface="Libre Baskerville"/>
                <a:sym typeface="Libre Baskerville"/>
              </a:rPr>
              <a:t>in the best way for society to build positive and inspired future generations and therefore design society, both on a local and global scale.</a:t>
            </a:r>
            <a:endParaRPr sz="3200" dirty="0">
              <a:solidFill>
                <a:schemeClr val="dk1"/>
              </a:solidFill>
              <a:latin typeface="Baskerville Old Face" panose="02020602080505020303" pitchFamily="18" charset="77"/>
              <a:ea typeface="Libre Baskerville"/>
              <a:cs typeface="Libre Baskerville"/>
              <a:sym typeface="Libre Baskerville"/>
            </a:endParaRPr>
          </a:p>
        </p:txBody>
      </p:sp>
    </p:spTree>
    <p:extLst>
      <p:ext uri="{BB962C8B-B14F-4D97-AF65-F5344CB8AC3E}">
        <p14:creationId xmlns:p14="http://schemas.microsoft.com/office/powerpoint/2010/main" val="129567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8"/>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59" name="Google Shape;359;p48"/>
          <p:cNvPicPr preferRelativeResize="0"/>
          <p:nvPr/>
        </p:nvPicPr>
        <p:blipFill rotWithShape="1">
          <a:blip r:embed="rId4">
            <a:alphaModFix amt="35000"/>
          </a:blip>
          <a:srcRect/>
          <a:stretch/>
        </p:blipFill>
        <p:spPr>
          <a:xfrm>
            <a:off x="937318" y="1703692"/>
            <a:ext cx="10561276" cy="4722695"/>
          </a:xfrm>
          <a:prstGeom prst="rect">
            <a:avLst/>
          </a:prstGeom>
          <a:noFill/>
          <a:ln>
            <a:noFill/>
          </a:ln>
        </p:spPr>
      </p:pic>
      <p:sp>
        <p:nvSpPr>
          <p:cNvPr id="361" name="Google Shape;361;p48"/>
          <p:cNvSpPr txBox="1">
            <a:spLocks noGrp="1"/>
          </p:cNvSpPr>
          <p:nvPr>
            <p:ph type="body" idx="4294967295"/>
          </p:nvPr>
        </p:nvSpPr>
        <p:spPr>
          <a:xfrm>
            <a:off x="601951" y="422873"/>
            <a:ext cx="10896643" cy="146589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70C0"/>
              </a:buClr>
              <a:buSzPts val="3200"/>
              <a:buNone/>
            </a:pPr>
            <a:r>
              <a:rPr lang="en-US" b="1" dirty="0">
                <a:solidFill>
                  <a:srgbClr val="0A0090"/>
                </a:solidFill>
                <a:latin typeface="Baskerville Old Face" panose="02020602080505020303" pitchFamily="18" charset="77"/>
                <a:ea typeface="Libre Baskerville"/>
                <a:cs typeface="Libre Baskerville"/>
                <a:sym typeface="Libre Baskerville"/>
              </a:rPr>
              <a:t>Imperatives of Foresight and Futures Thinking in Governance </a:t>
            </a:r>
          </a:p>
          <a:p>
            <a:pPr marL="0" lvl="0" indent="0" algn="ctr" rtl="0">
              <a:lnSpc>
                <a:spcPct val="90000"/>
              </a:lnSpc>
              <a:spcBef>
                <a:spcPts val="0"/>
              </a:spcBef>
              <a:spcAft>
                <a:spcPts val="0"/>
              </a:spcAft>
              <a:buClr>
                <a:srgbClr val="0070C0"/>
              </a:buClr>
              <a:buSzPts val="3200"/>
              <a:buNone/>
            </a:pPr>
            <a:r>
              <a:rPr lang="en-US" b="1" dirty="0">
                <a:solidFill>
                  <a:srgbClr val="0A0090"/>
                </a:solidFill>
                <a:latin typeface="Baskerville Old Face" panose="02020602080505020303" pitchFamily="18" charset="77"/>
                <a:ea typeface="Libre Baskerville"/>
                <a:cs typeface="Libre Baskerville"/>
                <a:sym typeface="Libre Baskerville"/>
              </a:rPr>
              <a:t>and Its Indigenization </a:t>
            </a:r>
            <a:endParaRPr b="1" dirty="0">
              <a:solidFill>
                <a:srgbClr val="0A0090"/>
              </a:solidFill>
              <a:latin typeface="Baskerville Old Face" panose="02020602080505020303" pitchFamily="18" charset="77"/>
              <a:ea typeface="Libre Baskerville"/>
              <a:cs typeface="Libre Baskerville"/>
              <a:sym typeface="Libre Baskerville"/>
            </a:endParaRPr>
          </a:p>
          <a:p>
            <a:pPr marL="0" lvl="0" indent="0" algn="ctr" rtl="0">
              <a:lnSpc>
                <a:spcPct val="90000"/>
              </a:lnSpc>
              <a:spcBef>
                <a:spcPts val="0"/>
              </a:spcBef>
              <a:spcAft>
                <a:spcPts val="0"/>
              </a:spcAft>
              <a:buClr>
                <a:srgbClr val="0070C0"/>
              </a:buClr>
              <a:buSzPts val="3200"/>
              <a:buNone/>
            </a:pPr>
            <a:r>
              <a:rPr lang="en-US" b="1" dirty="0">
                <a:solidFill>
                  <a:srgbClr val="0A0090"/>
                </a:solidFill>
                <a:latin typeface="Baskerville Old Face" panose="02020602080505020303" pitchFamily="18" charset="77"/>
                <a:ea typeface="Libre Baskerville"/>
                <a:cs typeface="Libre Baskerville"/>
                <a:sym typeface="Libre Baskerville"/>
              </a:rPr>
              <a:t>(</a:t>
            </a:r>
            <a:r>
              <a:rPr lang="en-US" b="1" dirty="0" err="1">
                <a:solidFill>
                  <a:srgbClr val="0A0090"/>
                </a:solidFill>
                <a:latin typeface="Baskerville Old Face" panose="02020602080505020303" pitchFamily="18" charset="77"/>
                <a:ea typeface="Libre Baskerville"/>
                <a:cs typeface="Libre Baskerville"/>
                <a:sym typeface="Libre Baskerville"/>
              </a:rPr>
              <a:t>Perante-Calina</a:t>
            </a:r>
            <a:r>
              <a:rPr lang="en-US" b="1" dirty="0">
                <a:solidFill>
                  <a:srgbClr val="0A0090"/>
                </a:solidFill>
                <a:latin typeface="Baskerville Old Face" panose="02020602080505020303" pitchFamily="18" charset="77"/>
                <a:ea typeface="Libre Baskerville"/>
                <a:cs typeface="Libre Baskerville"/>
                <a:sym typeface="Libre Baskerville"/>
              </a:rPr>
              <a:t>, 2020)</a:t>
            </a:r>
            <a:endParaRPr b="1" dirty="0">
              <a:solidFill>
                <a:srgbClr val="0A0090"/>
              </a:solidFill>
              <a:latin typeface="Baskerville Old Face" panose="02020602080505020303" pitchFamily="18" charset="77"/>
            </a:endParaRPr>
          </a:p>
        </p:txBody>
      </p:sp>
      <p:sp>
        <p:nvSpPr>
          <p:cNvPr id="362" name="Google Shape;362;p48"/>
          <p:cNvSpPr/>
          <p:nvPr/>
        </p:nvSpPr>
        <p:spPr>
          <a:xfrm>
            <a:off x="1050042" y="1803292"/>
            <a:ext cx="6316183" cy="2446819"/>
          </a:xfrm>
          <a:prstGeom prst="rect">
            <a:avLst/>
          </a:prstGeom>
          <a:noFill/>
          <a:ln>
            <a:noFill/>
          </a:ln>
        </p:spPr>
        <p:txBody>
          <a:bodyPr spcFirstLastPara="1" wrap="square" lIns="121900" tIns="60950" rIns="121900" bIns="60950" anchor="t" anchorCtr="0">
            <a:noAutofit/>
          </a:bodyPr>
          <a:lstStyle/>
          <a:p>
            <a:pPr marL="0" marR="0" lvl="0" indent="0" algn="just" rtl="0">
              <a:spcBef>
                <a:spcPts val="0"/>
              </a:spcBef>
              <a:spcAft>
                <a:spcPts val="0"/>
              </a:spcAft>
              <a:buNone/>
            </a:pPr>
            <a:r>
              <a:rPr lang="en-US" sz="3500" b="1" dirty="0">
                <a:solidFill>
                  <a:schemeClr val="dk1"/>
                </a:solidFill>
                <a:latin typeface="Baskerville Old Face" panose="02020602080505020303" pitchFamily="18" charset="77"/>
                <a:sym typeface="Arial"/>
              </a:rPr>
              <a:t>Futures Thinking </a:t>
            </a:r>
            <a:endParaRPr b="1" dirty="0">
              <a:latin typeface="Baskerville Old Face" panose="02020602080505020303" pitchFamily="18" charset="77"/>
            </a:endParaRPr>
          </a:p>
          <a:p>
            <a:pPr marL="609585" marR="0" lvl="0" indent="-609585" algn="just" rtl="0">
              <a:spcBef>
                <a:spcPts val="0"/>
              </a:spcBef>
              <a:spcAft>
                <a:spcPts val="0"/>
              </a:spcAft>
              <a:buClr>
                <a:srgbClr val="000090"/>
              </a:buClr>
              <a:buSzPts val="2800"/>
              <a:buFont typeface="Noto Sans Symbols"/>
              <a:buChar char="▪"/>
            </a:pPr>
            <a:r>
              <a:rPr lang="en-US" sz="2800" dirty="0">
                <a:solidFill>
                  <a:srgbClr val="000090"/>
                </a:solidFill>
                <a:latin typeface="Baskerville Old Face" panose="02020602080505020303" pitchFamily="18" charset="77"/>
                <a:sym typeface="Arial"/>
              </a:rPr>
              <a:t>21</a:t>
            </a:r>
            <a:r>
              <a:rPr lang="en-US" sz="2800" baseline="30000" dirty="0">
                <a:solidFill>
                  <a:srgbClr val="000090"/>
                </a:solidFill>
                <a:latin typeface="Baskerville Old Face" panose="02020602080505020303" pitchFamily="18" charset="77"/>
                <a:sym typeface="Arial"/>
              </a:rPr>
              <a:t>st</a:t>
            </a:r>
            <a:r>
              <a:rPr lang="en-US" sz="2800" dirty="0">
                <a:solidFill>
                  <a:srgbClr val="000090"/>
                </a:solidFill>
                <a:latin typeface="Baskerville Old Face" panose="02020602080505020303" pitchFamily="18" charset="77"/>
                <a:sym typeface="Arial"/>
              </a:rPr>
              <a:t> competence or skill helpful to development and public leaders, and to its users, the policymakers themselves. </a:t>
            </a:r>
            <a:endParaRPr dirty="0">
              <a:latin typeface="Baskerville Old Face" panose="02020602080505020303" pitchFamily="18" charset="77"/>
            </a:endParaRPr>
          </a:p>
          <a:p>
            <a:pPr marL="0" marR="0" lvl="0" indent="0" algn="just" rtl="0">
              <a:spcBef>
                <a:spcPts val="0"/>
              </a:spcBef>
              <a:spcAft>
                <a:spcPts val="0"/>
              </a:spcAft>
              <a:buNone/>
            </a:pPr>
            <a:endParaRPr sz="3200" dirty="0">
              <a:solidFill>
                <a:schemeClr val="dk1"/>
              </a:solidFill>
              <a:latin typeface="Baskerville Old Face" panose="02020602080505020303" pitchFamily="18" charset="77"/>
              <a:sym typeface="Arial"/>
            </a:endParaRPr>
          </a:p>
        </p:txBody>
      </p:sp>
      <p:sp>
        <p:nvSpPr>
          <p:cNvPr id="363" name="Google Shape;363;p48"/>
          <p:cNvSpPr/>
          <p:nvPr/>
        </p:nvSpPr>
        <p:spPr>
          <a:xfrm>
            <a:off x="5192702" y="4065039"/>
            <a:ext cx="6221681" cy="1554268"/>
          </a:xfrm>
          <a:prstGeom prst="rect">
            <a:avLst/>
          </a:prstGeom>
          <a:noFill/>
          <a:ln>
            <a:noFill/>
          </a:ln>
        </p:spPr>
        <p:txBody>
          <a:bodyPr spcFirstLastPara="1" wrap="square" lIns="121900" tIns="60950" rIns="121900" bIns="60950" anchor="t" anchorCtr="0">
            <a:noAutofit/>
          </a:bodyPr>
          <a:lstStyle/>
          <a:p>
            <a:pPr marL="0" marR="0" lvl="0" indent="0" algn="just" rtl="0">
              <a:spcBef>
                <a:spcPts val="0"/>
              </a:spcBef>
              <a:spcAft>
                <a:spcPts val="0"/>
              </a:spcAft>
              <a:buNone/>
            </a:pPr>
            <a:r>
              <a:rPr lang="en-US" sz="3500" b="1" dirty="0">
                <a:solidFill>
                  <a:schemeClr val="dk1"/>
                </a:solidFill>
                <a:latin typeface="Baskerville Old Face" panose="02020602080505020303" pitchFamily="18" charset="77"/>
                <a:sym typeface="Arial"/>
              </a:rPr>
              <a:t>Use of Futures Thinking </a:t>
            </a:r>
            <a:endParaRPr sz="3500" b="1" dirty="0">
              <a:latin typeface="Baskerville Old Face" panose="02020602080505020303" pitchFamily="18" charset="77"/>
            </a:endParaRPr>
          </a:p>
          <a:p>
            <a:pPr marL="609585" marR="0" lvl="0" indent="-609585" algn="just" rtl="0">
              <a:spcBef>
                <a:spcPts val="0"/>
              </a:spcBef>
              <a:spcAft>
                <a:spcPts val="0"/>
              </a:spcAft>
              <a:buClr>
                <a:srgbClr val="000090"/>
              </a:buClr>
              <a:buSzPts val="2800"/>
              <a:buFont typeface="Noto Sans Symbols"/>
              <a:buChar char="▪"/>
            </a:pPr>
            <a:r>
              <a:rPr lang="en-US" sz="2800" dirty="0">
                <a:solidFill>
                  <a:srgbClr val="000090"/>
                </a:solidFill>
                <a:latin typeface="Baskerville Old Face" panose="02020602080505020303" pitchFamily="18" charset="77"/>
                <a:sym typeface="Arial"/>
              </a:rPr>
              <a:t>contributes towards a better decision making and public policy making process  </a:t>
            </a:r>
            <a:endParaRPr dirty="0">
              <a:latin typeface="Baskerville Old Face" panose="02020602080505020303" pitchFamily="18" charset="77"/>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2" name="Google Shape;358;p48">
            <a:extLst>
              <a:ext uri="{FF2B5EF4-FFF2-40B4-BE49-F238E27FC236}">
                <a16:creationId xmlns:a16="http://schemas.microsoft.com/office/drawing/2014/main" id="{FD72287A-C648-66C2-88BD-B246A0B45E96}"/>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69" name="Google Shape;369;p49"/>
          <p:cNvSpPr/>
          <p:nvPr/>
        </p:nvSpPr>
        <p:spPr>
          <a:xfrm>
            <a:off x="144507" y="679736"/>
            <a:ext cx="11635815" cy="7786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40" b="1" dirty="0">
                <a:solidFill>
                  <a:srgbClr val="0A0090"/>
                </a:solidFill>
                <a:latin typeface="Baskerville Old Face" panose="02020602080505020303" pitchFamily="18" charset="77"/>
                <a:ea typeface="Libre Baskerville"/>
                <a:cs typeface="Libre Baskerville"/>
                <a:sym typeface="Libre Baskerville"/>
              </a:rPr>
              <a:t>Focal Questions: Taking the Futures Thinking Lens </a:t>
            </a:r>
            <a:endParaRPr sz="3840" dirty="0">
              <a:solidFill>
                <a:srgbClr val="0A0090"/>
              </a:solidFill>
              <a:latin typeface="Baskerville Old Face" panose="02020602080505020303" pitchFamily="18" charset="77"/>
              <a:ea typeface="Libre Baskerville"/>
              <a:cs typeface="Libre Baskerville"/>
              <a:sym typeface="Libre Baskerville"/>
            </a:endParaRPr>
          </a:p>
        </p:txBody>
      </p:sp>
      <p:grpSp>
        <p:nvGrpSpPr>
          <p:cNvPr id="370" name="Google Shape;370;p49"/>
          <p:cNvGrpSpPr/>
          <p:nvPr/>
        </p:nvGrpSpPr>
        <p:grpSpPr>
          <a:xfrm>
            <a:off x="814255" y="1879813"/>
            <a:ext cx="10787430" cy="3741409"/>
            <a:chOff x="1076" y="357339"/>
            <a:chExt cx="10787430" cy="3741409"/>
          </a:xfrm>
        </p:grpSpPr>
        <p:sp>
          <p:nvSpPr>
            <p:cNvPr id="371" name="Google Shape;371;p49"/>
            <p:cNvSpPr/>
            <p:nvPr/>
          </p:nvSpPr>
          <p:spPr>
            <a:xfrm rot="5400000">
              <a:off x="964340" y="817585"/>
              <a:ext cx="1564044" cy="3490572"/>
            </a:xfrm>
            <a:prstGeom prst="corner">
              <a:avLst>
                <a:gd name="adj1" fmla="val 16120"/>
                <a:gd name="adj2" fmla="val 1611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9"/>
            <p:cNvSpPr/>
            <p:nvPr/>
          </p:nvSpPr>
          <p:spPr>
            <a:xfrm>
              <a:off x="358824" y="2039201"/>
              <a:ext cx="3038457" cy="20595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9"/>
            <p:cNvSpPr txBox="1"/>
            <p:nvPr/>
          </p:nvSpPr>
          <p:spPr>
            <a:xfrm>
              <a:off x="358824" y="2039201"/>
              <a:ext cx="3038457" cy="2059547"/>
            </a:xfrm>
            <a:prstGeom prst="rect">
              <a:avLst/>
            </a:prstGeom>
            <a:noFill/>
            <a:ln>
              <a:noFill/>
            </a:ln>
          </p:spPr>
          <p:txBody>
            <a:bodyPr spcFirstLastPara="1" wrap="square" lIns="91425" tIns="91425" rIns="91425" bIns="91425" anchor="t" anchorCtr="0">
              <a:noAutofit/>
            </a:bodyPr>
            <a:lstStyle/>
            <a:p>
              <a:pPr marL="0" marR="0" lvl="0" indent="0" rtl="0">
                <a:lnSpc>
                  <a:spcPct val="90000"/>
                </a:lnSpc>
                <a:spcBef>
                  <a:spcPts val="0"/>
                </a:spcBef>
                <a:spcAft>
                  <a:spcPts val="0"/>
                </a:spcAft>
                <a:buNone/>
              </a:pPr>
              <a:r>
                <a:rPr lang="en-US" sz="2800" b="0" i="0" dirty="0">
                  <a:solidFill>
                    <a:schemeClr val="tx1"/>
                  </a:solidFill>
                  <a:latin typeface="Baskerville Old Face" panose="02020602080505020303" pitchFamily="18" charset="77"/>
                  <a:ea typeface="Libre Baskerville"/>
                  <a:cs typeface="Libre Baskerville"/>
                  <a:sym typeface="Libre Baskerville"/>
                </a:rPr>
                <a:t>What are the implications of COVID-19 to </a:t>
              </a:r>
              <a:r>
                <a:rPr lang="en-US" sz="2800" dirty="0">
                  <a:solidFill>
                    <a:schemeClr val="tx1"/>
                  </a:solidFill>
                  <a:latin typeface="Baskerville Old Face" panose="02020602080505020303" pitchFamily="18" charset="77"/>
                  <a:ea typeface="Libre Baskerville"/>
                  <a:cs typeface="Libre Baskerville"/>
                  <a:sym typeface="Libre Baskerville"/>
                </a:rPr>
                <a:t>the Philippine Educational System?</a:t>
              </a:r>
              <a:endParaRPr sz="2800" dirty="0">
                <a:solidFill>
                  <a:schemeClr val="tx1"/>
                </a:solidFill>
                <a:latin typeface="Baskerville Old Face" panose="02020602080505020303" pitchFamily="18" charset="77"/>
                <a:ea typeface="Libre Baskerville"/>
                <a:cs typeface="Libre Baskerville"/>
                <a:sym typeface="Libre Baskerville"/>
              </a:endParaRPr>
            </a:p>
          </p:txBody>
        </p:sp>
        <p:sp>
          <p:nvSpPr>
            <p:cNvPr id="374" name="Google Shape;374;p49"/>
            <p:cNvSpPr/>
            <p:nvPr/>
          </p:nvSpPr>
          <p:spPr>
            <a:xfrm>
              <a:off x="2609528" y="1070002"/>
              <a:ext cx="443317" cy="443317"/>
            </a:xfrm>
            <a:prstGeom prst="triangle">
              <a:avLst>
                <a:gd name="adj" fmla="val 100000"/>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9"/>
            <p:cNvSpPr/>
            <p:nvPr/>
          </p:nvSpPr>
          <p:spPr>
            <a:xfrm rot="5400000">
              <a:off x="4612356" y="216984"/>
              <a:ext cx="1564044" cy="3268263"/>
            </a:xfrm>
            <a:prstGeom prst="corner">
              <a:avLst>
                <a:gd name="adj1" fmla="val 16120"/>
                <a:gd name="adj2" fmla="val 16110"/>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9"/>
            <p:cNvSpPr/>
            <p:nvPr/>
          </p:nvSpPr>
          <p:spPr>
            <a:xfrm>
              <a:off x="4013984" y="1327445"/>
              <a:ext cx="3024172" cy="20595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9"/>
            <p:cNvSpPr txBox="1"/>
            <p:nvPr/>
          </p:nvSpPr>
          <p:spPr>
            <a:xfrm>
              <a:off x="4013984" y="1327445"/>
              <a:ext cx="3024172" cy="205954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2800" b="0" i="0" dirty="0">
                  <a:solidFill>
                    <a:schemeClr val="tx1"/>
                  </a:solidFill>
                  <a:latin typeface="Baskerville Old Face" panose="02020602080505020303" pitchFamily="18" charset="77"/>
                  <a:ea typeface="Libre Baskerville"/>
                  <a:cs typeface="Libre Baskerville"/>
                  <a:sym typeface="Libre Baskerville"/>
                </a:rPr>
                <a:t>What are the possible, plausible, probable and preferred futures of Philippine education?</a:t>
              </a:r>
              <a:endParaRPr sz="2800" dirty="0">
                <a:solidFill>
                  <a:schemeClr val="tx1"/>
                </a:solidFill>
                <a:latin typeface="Baskerville Old Face" panose="02020602080505020303" pitchFamily="18" charset="77"/>
                <a:ea typeface="Libre Baskerville"/>
                <a:cs typeface="Libre Baskerville"/>
                <a:sym typeface="Libre Baskerville"/>
              </a:endParaRPr>
            </a:p>
          </p:txBody>
        </p:sp>
        <p:sp>
          <p:nvSpPr>
            <p:cNvPr id="378" name="Google Shape;378;p49"/>
            <p:cNvSpPr/>
            <p:nvPr/>
          </p:nvSpPr>
          <p:spPr>
            <a:xfrm>
              <a:off x="6257544" y="358246"/>
              <a:ext cx="443317" cy="443317"/>
            </a:xfrm>
            <a:prstGeom prst="triangle">
              <a:avLst>
                <a:gd name="adj" fmla="val 100000"/>
              </a:avLst>
            </a:prstGeom>
            <a:gradFill>
              <a:gsLst>
                <a:gs pos="0">
                  <a:srgbClr val="6EA5DA"/>
                </a:gs>
                <a:gs pos="50000">
                  <a:srgbClr val="529BDA"/>
                </a:gs>
                <a:gs pos="100000">
                  <a:srgbClr val="4188C8"/>
                </a:gs>
              </a:gsLst>
              <a:lin ang="5400000" scaled="0"/>
            </a:gra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9"/>
            <p:cNvSpPr/>
            <p:nvPr/>
          </p:nvSpPr>
          <p:spPr>
            <a:xfrm rot="5400000">
              <a:off x="8266632" y="-389876"/>
              <a:ext cx="1564044" cy="3058473"/>
            </a:xfrm>
            <a:prstGeom prst="corner">
              <a:avLst>
                <a:gd name="adj1" fmla="val 16120"/>
                <a:gd name="adj2" fmla="val 16110"/>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9"/>
            <p:cNvSpPr/>
            <p:nvPr/>
          </p:nvSpPr>
          <p:spPr>
            <a:xfrm>
              <a:off x="7764334" y="615690"/>
              <a:ext cx="2832023" cy="20595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9"/>
            <p:cNvSpPr txBox="1"/>
            <p:nvPr/>
          </p:nvSpPr>
          <p:spPr>
            <a:xfrm>
              <a:off x="7764334" y="615690"/>
              <a:ext cx="3024172" cy="205954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2800" b="0" i="0" dirty="0">
                  <a:solidFill>
                    <a:schemeClr val="tx1"/>
                  </a:solidFill>
                  <a:latin typeface="Baskerville Old Face" panose="02020602080505020303" pitchFamily="18" charset="77"/>
                  <a:ea typeface="Libre Baskerville"/>
                  <a:cs typeface="Libre Baskerville"/>
                  <a:sym typeface="Libre Baskerville"/>
                </a:rPr>
                <a:t>How will the future of the Philippine educational system look like in the next 18 months, in 5 years, 10 years or even 20 years?</a:t>
              </a:r>
              <a:endParaRPr sz="2800" dirty="0">
                <a:solidFill>
                  <a:schemeClr val="tx1"/>
                </a:solidFill>
                <a:latin typeface="Baskerville Old Face" panose="02020602080505020303" pitchFamily="18" charset="77"/>
                <a:ea typeface="Libre Baskerville"/>
                <a:cs typeface="Libre Baskerville"/>
                <a:sym typeface="Libre Baskerville"/>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5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9" name="Google Shape;389;p50"/>
          <p:cNvSpPr/>
          <p:nvPr/>
        </p:nvSpPr>
        <p:spPr>
          <a:xfrm>
            <a:off x="0" y="6524189"/>
            <a:ext cx="4481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Baskerville Old Face" panose="02020602080505020303" pitchFamily="18" charset="77"/>
                <a:ea typeface="Libre Baskerville"/>
                <a:cs typeface="Libre Baskerville"/>
                <a:sym typeface="Libre Baskerville"/>
              </a:rPr>
              <a:t>https://</a:t>
            </a:r>
            <a:r>
              <a:rPr lang="en-US" sz="1200" dirty="0" err="1">
                <a:solidFill>
                  <a:schemeClr val="dk1"/>
                </a:solidFill>
                <a:latin typeface="Baskerville Old Face" panose="02020602080505020303" pitchFamily="18" charset="77"/>
                <a:ea typeface="Libre Baskerville"/>
                <a:cs typeface="Libre Baskerville"/>
                <a:sym typeface="Libre Baskerville"/>
              </a:rPr>
              <a:t>i.ytimg.com</a:t>
            </a:r>
            <a:r>
              <a:rPr lang="en-US" sz="1200" dirty="0">
                <a:solidFill>
                  <a:schemeClr val="dk1"/>
                </a:solidFill>
                <a:latin typeface="Baskerville Old Face" panose="02020602080505020303" pitchFamily="18" charset="77"/>
                <a:ea typeface="Libre Baskerville"/>
                <a:cs typeface="Libre Baskerville"/>
                <a:sym typeface="Libre Baskerville"/>
              </a:rPr>
              <a:t>/vi/1dQMDitiAw0/</a:t>
            </a:r>
            <a:r>
              <a:rPr lang="en-US" sz="1200" dirty="0" err="1">
                <a:solidFill>
                  <a:schemeClr val="dk1"/>
                </a:solidFill>
                <a:latin typeface="Baskerville Old Face" panose="02020602080505020303" pitchFamily="18" charset="77"/>
                <a:ea typeface="Libre Baskerville"/>
                <a:cs typeface="Libre Baskerville"/>
                <a:sym typeface="Libre Baskerville"/>
              </a:rPr>
              <a:t>maxresdefault.jpg</a:t>
            </a:r>
            <a:endParaRPr sz="1200" dirty="0">
              <a:solidFill>
                <a:schemeClr val="dk1"/>
              </a:solidFill>
              <a:latin typeface="Baskerville Old Face" panose="02020602080505020303" pitchFamily="18" charset="77"/>
              <a:ea typeface="Libre Baskerville"/>
              <a:cs typeface="Libre Baskerville"/>
              <a:sym typeface="Libre Baskerville"/>
            </a:endParaRPr>
          </a:p>
        </p:txBody>
      </p:sp>
      <p:sp>
        <p:nvSpPr>
          <p:cNvPr id="390" name="Google Shape;390;p50"/>
          <p:cNvSpPr txBox="1">
            <a:spLocks noGrp="1"/>
          </p:cNvSpPr>
          <p:nvPr>
            <p:ph type="title"/>
          </p:nvPr>
        </p:nvSpPr>
        <p:spPr>
          <a:xfrm>
            <a:off x="354285" y="529754"/>
            <a:ext cx="11679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600"/>
              <a:buFont typeface="Libre Baskerville"/>
              <a:buNone/>
            </a:pPr>
            <a:r>
              <a:rPr lang="en-US" sz="3600" b="1" dirty="0">
                <a:solidFill>
                  <a:srgbClr val="0A0090"/>
                </a:solidFill>
                <a:latin typeface="Baskerville Old Face" panose="02020602080505020303" pitchFamily="18" charset="77"/>
                <a:ea typeface="Libre Baskerville"/>
                <a:cs typeface="Libre Baskerville"/>
                <a:sym typeface="Libre Baskerville"/>
              </a:rPr>
              <a:t>NOW IS THE TIME TO FORMULATE STRATEGIES</a:t>
            </a:r>
            <a:br>
              <a:rPr lang="en-US" sz="3600" b="1" dirty="0">
                <a:solidFill>
                  <a:srgbClr val="0A0090"/>
                </a:solidFill>
                <a:latin typeface="Baskerville Old Face" panose="02020602080505020303" pitchFamily="18" charset="77"/>
                <a:ea typeface="Libre Baskerville"/>
                <a:cs typeface="Libre Baskerville"/>
                <a:sym typeface="Libre Baskerville"/>
              </a:rPr>
            </a:br>
            <a:endParaRPr sz="3600" b="1" dirty="0">
              <a:solidFill>
                <a:srgbClr val="0A0090"/>
              </a:solidFill>
              <a:latin typeface="Baskerville Old Face" panose="02020602080505020303" pitchFamily="18" charset="77"/>
            </a:endParaRPr>
          </a:p>
        </p:txBody>
      </p:sp>
      <p:sp>
        <p:nvSpPr>
          <p:cNvPr id="391" name="Google Shape;391;p50"/>
          <p:cNvSpPr/>
          <p:nvPr/>
        </p:nvSpPr>
        <p:spPr>
          <a:xfrm>
            <a:off x="938731" y="1549950"/>
            <a:ext cx="10510108" cy="3758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000" dirty="0">
                <a:solidFill>
                  <a:schemeClr val="tx1"/>
                </a:solidFill>
                <a:latin typeface="Baskerville Old Face" panose="02020602080505020303" pitchFamily="18" charset="77"/>
                <a:ea typeface="Libre Baskerville"/>
                <a:cs typeface="Libre Baskerville"/>
                <a:sym typeface="Libre Baskerville"/>
              </a:rPr>
              <a:t>TUNA </a:t>
            </a:r>
          </a:p>
          <a:p>
            <a:pPr marL="0" marR="0" lvl="0" indent="0" algn="ctr" rtl="0">
              <a:lnSpc>
                <a:spcPct val="90000"/>
              </a:lnSpc>
              <a:spcBef>
                <a:spcPts val="0"/>
              </a:spcBef>
              <a:spcAft>
                <a:spcPts val="0"/>
              </a:spcAft>
              <a:buNone/>
            </a:pPr>
            <a:r>
              <a:rPr lang="en-US" sz="3600" dirty="0">
                <a:solidFill>
                  <a:schemeClr val="tx1"/>
                </a:solidFill>
                <a:latin typeface="Baskerville Old Face" panose="02020602080505020303" pitchFamily="18" charset="77"/>
                <a:ea typeface="Libre Baskerville"/>
                <a:cs typeface="Libre Baskerville"/>
                <a:sym typeface="Libre Baskerville"/>
              </a:rPr>
              <a:t>(</a:t>
            </a:r>
            <a:r>
              <a:rPr lang="en-US" sz="3600" dirty="0" err="1">
                <a:solidFill>
                  <a:schemeClr val="tx1"/>
                </a:solidFill>
                <a:latin typeface="Baskerville Old Face" panose="02020602080505020303" pitchFamily="18" charset="77"/>
                <a:ea typeface="Libre Baskerville"/>
                <a:cs typeface="Libre Baskerville"/>
                <a:sym typeface="Libre Baskerville"/>
              </a:rPr>
              <a:t>Turbulence.Uncertain.Novel.Ambiguous</a:t>
            </a:r>
            <a:r>
              <a:rPr lang="en-US" sz="3600" dirty="0">
                <a:solidFill>
                  <a:schemeClr val="tx1"/>
                </a:solidFill>
                <a:latin typeface="Baskerville Old Face" panose="02020602080505020303" pitchFamily="18" charset="77"/>
                <a:ea typeface="Libre Baskerville"/>
                <a:cs typeface="Libre Baskerville"/>
                <a:sym typeface="Libre Baskerville"/>
              </a:rPr>
              <a:t>.)</a:t>
            </a:r>
            <a:r>
              <a:rPr lang="en-US" sz="4400" dirty="0">
                <a:solidFill>
                  <a:schemeClr val="tx1"/>
                </a:solidFill>
                <a:latin typeface="Baskerville Old Face" panose="02020602080505020303" pitchFamily="18" charset="77"/>
                <a:ea typeface="Libre Baskerville"/>
                <a:cs typeface="Libre Baskerville"/>
                <a:sym typeface="Libre Baskerville"/>
              </a:rPr>
              <a:t> </a:t>
            </a:r>
            <a:endParaRPr sz="1600" dirty="0">
              <a:solidFill>
                <a:schemeClr val="tx1"/>
              </a:solidFill>
              <a:latin typeface="Baskerville Old Face" panose="02020602080505020303" pitchFamily="18" charset="77"/>
            </a:endParaRPr>
          </a:p>
          <a:p>
            <a:pPr marL="0" marR="0" lvl="0" indent="0" algn="ctr" rtl="0">
              <a:lnSpc>
                <a:spcPct val="90000"/>
              </a:lnSpc>
              <a:spcBef>
                <a:spcPts val="0"/>
              </a:spcBef>
              <a:spcAft>
                <a:spcPts val="0"/>
              </a:spcAft>
              <a:buNone/>
            </a:pPr>
            <a:r>
              <a:rPr lang="en-US" sz="2400" dirty="0">
                <a:solidFill>
                  <a:schemeClr val="tx1"/>
                </a:solidFill>
                <a:latin typeface="Baskerville Old Face" panose="02020602080505020303" pitchFamily="18" charset="77"/>
                <a:ea typeface="Libre Baskerville"/>
                <a:cs typeface="Libre Baskerville"/>
                <a:sym typeface="Libre Baskerville"/>
              </a:rPr>
              <a:t>(</a:t>
            </a:r>
            <a:r>
              <a:rPr lang="en-US" sz="2400" dirty="0" err="1">
                <a:solidFill>
                  <a:schemeClr val="tx1"/>
                </a:solidFill>
                <a:latin typeface="Baskerville Old Face" panose="02020602080505020303" pitchFamily="18" charset="77"/>
                <a:ea typeface="Libre Baskerville"/>
                <a:cs typeface="Libre Baskerville"/>
                <a:sym typeface="Libre Baskerville"/>
              </a:rPr>
              <a:t>Scoblic</a:t>
            </a:r>
            <a:r>
              <a:rPr lang="en-US" sz="2400" dirty="0">
                <a:solidFill>
                  <a:schemeClr val="tx1"/>
                </a:solidFill>
                <a:latin typeface="Baskerville Old Face" panose="02020602080505020303" pitchFamily="18" charset="77"/>
                <a:ea typeface="Libre Baskerville"/>
                <a:cs typeface="Libre Baskerville"/>
                <a:sym typeface="Libre Baskerville"/>
              </a:rPr>
              <a:t> 2020)</a:t>
            </a:r>
            <a:endParaRPr sz="1050" dirty="0">
              <a:solidFill>
                <a:schemeClr val="tx1"/>
              </a:solidFill>
              <a:latin typeface="Baskerville Old Face" panose="02020602080505020303" pitchFamily="18" charset="77"/>
            </a:endParaRPr>
          </a:p>
          <a:p>
            <a:pPr marL="0" marR="0" lvl="0" indent="0" algn="ctr" rtl="0">
              <a:lnSpc>
                <a:spcPct val="90000"/>
              </a:lnSpc>
              <a:spcBef>
                <a:spcPts val="0"/>
              </a:spcBef>
              <a:spcAft>
                <a:spcPts val="0"/>
              </a:spcAft>
              <a:buNone/>
            </a:pPr>
            <a:endParaRPr sz="4000" dirty="0">
              <a:solidFill>
                <a:schemeClr val="tx1"/>
              </a:solidFill>
              <a:latin typeface="Baskerville Old Face" panose="02020602080505020303" pitchFamily="18" charset="77"/>
              <a:ea typeface="Libre Baskerville"/>
              <a:cs typeface="Libre Baskerville"/>
              <a:sym typeface="Libre Baskerville"/>
            </a:endParaRPr>
          </a:p>
          <a:p>
            <a:pPr marL="0" marR="0" lvl="0" indent="0" algn="ctr" rtl="0">
              <a:lnSpc>
                <a:spcPct val="90000"/>
              </a:lnSpc>
              <a:spcBef>
                <a:spcPts val="0"/>
              </a:spcBef>
              <a:spcAft>
                <a:spcPts val="0"/>
              </a:spcAft>
              <a:buNone/>
            </a:pPr>
            <a:r>
              <a:rPr lang="en-US" sz="6000" dirty="0">
                <a:solidFill>
                  <a:schemeClr val="tx1"/>
                </a:solidFill>
                <a:latin typeface="Baskerville Old Face" panose="02020602080505020303" pitchFamily="18" charset="77"/>
                <a:ea typeface="Libre Baskerville"/>
                <a:cs typeface="Libre Baskerville"/>
                <a:sym typeface="Libre Baskerville"/>
              </a:rPr>
              <a:t>ART</a:t>
            </a:r>
            <a:endParaRPr sz="1600" dirty="0">
              <a:solidFill>
                <a:schemeClr val="tx1"/>
              </a:solidFill>
              <a:latin typeface="Baskerville Old Face" panose="02020602080505020303" pitchFamily="18" charset="77"/>
            </a:endParaRPr>
          </a:p>
          <a:p>
            <a:pPr marL="0" marR="0" lvl="0" indent="0" algn="ctr" rtl="0">
              <a:lnSpc>
                <a:spcPct val="90000"/>
              </a:lnSpc>
              <a:spcBef>
                <a:spcPts val="0"/>
              </a:spcBef>
              <a:spcAft>
                <a:spcPts val="0"/>
              </a:spcAft>
              <a:buNone/>
            </a:pPr>
            <a:r>
              <a:rPr lang="en-US" sz="4000" dirty="0">
                <a:solidFill>
                  <a:schemeClr val="tx1"/>
                </a:solidFill>
                <a:latin typeface="Baskerville Old Face" panose="02020602080505020303" pitchFamily="18" charset="77"/>
                <a:ea typeface="Libre Baskerville"/>
                <a:cs typeface="Libre Baskerville"/>
                <a:sym typeface="Libre Baskerville"/>
              </a:rPr>
              <a:t>Adaptive. Resilient. </a:t>
            </a:r>
            <a:r>
              <a:rPr lang="en-US" sz="4000" dirty="0" err="1">
                <a:solidFill>
                  <a:schemeClr val="tx1"/>
                </a:solidFill>
                <a:latin typeface="Baskerville Old Face" panose="02020602080505020303" pitchFamily="18" charset="77"/>
                <a:ea typeface="Libre Baskerville"/>
                <a:cs typeface="Libre Baskerville"/>
                <a:sym typeface="Libre Baskerville"/>
              </a:rPr>
              <a:t>Tranformative</a:t>
            </a:r>
            <a:endParaRPr sz="4000" dirty="0">
              <a:solidFill>
                <a:schemeClr val="tx1"/>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2"/>
          <p:cNvPicPr preferRelativeResize="0"/>
          <p:nvPr/>
        </p:nvPicPr>
        <p:blipFill>
          <a:blip r:embed="rId3">
            <a:alphaModFix/>
          </a:blip>
          <a:stretch>
            <a:fillRect/>
          </a:stretch>
        </p:blipFill>
        <p:spPr>
          <a:xfrm>
            <a:off x="0" y="0"/>
            <a:ext cx="12191962" cy="6858000"/>
          </a:xfrm>
          <a:prstGeom prst="rect">
            <a:avLst/>
          </a:prstGeom>
          <a:noFill/>
          <a:ln>
            <a:noFill/>
          </a:ln>
        </p:spPr>
      </p:pic>
      <p:sp>
        <p:nvSpPr>
          <p:cNvPr id="410" name="Google Shape;410;p52"/>
          <p:cNvSpPr txBox="1"/>
          <p:nvPr/>
        </p:nvSpPr>
        <p:spPr>
          <a:xfrm>
            <a:off x="797361" y="1619835"/>
            <a:ext cx="10161000"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rgbClr val="0A0090"/>
                </a:solidFill>
                <a:latin typeface="Baskerville Old Face" panose="02020602080505020303" pitchFamily="18" charset="77"/>
                <a:ea typeface="Libre Baskerville"/>
                <a:cs typeface="Libre Baskerville"/>
                <a:sym typeface="Libre Baskerville"/>
              </a:rPr>
              <a:t>Why </a:t>
            </a:r>
            <a:endParaRPr sz="9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5400" dirty="0">
                <a:solidFill>
                  <a:srgbClr val="0A0090"/>
                </a:solidFill>
                <a:latin typeface="Baskerville Old Face" panose="02020602080505020303" pitchFamily="18" charset="77"/>
                <a:ea typeface="Libre Baskerville"/>
                <a:cs typeface="Libre Baskerville"/>
                <a:sym typeface="Libre Baskerville"/>
              </a:rPr>
              <a:t>Futures Leadership and Governance </a:t>
            </a:r>
            <a:endParaRPr sz="9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5400" dirty="0">
                <a:solidFill>
                  <a:srgbClr val="0A0090"/>
                </a:solidFill>
                <a:latin typeface="Baskerville Old Face" panose="02020602080505020303" pitchFamily="18" charset="77"/>
                <a:ea typeface="Libre Baskerville"/>
                <a:cs typeface="Libre Baskerville"/>
                <a:sym typeface="Libre Baskerville"/>
              </a:rPr>
              <a:t>(</a:t>
            </a:r>
            <a:r>
              <a:rPr lang="en-US" sz="5400" dirty="0" err="1">
                <a:solidFill>
                  <a:srgbClr val="0A0090"/>
                </a:solidFill>
                <a:latin typeface="Baskerville Old Face" panose="02020602080505020303" pitchFamily="18" charset="77"/>
                <a:ea typeface="Libre Baskerville"/>
                <a:cs typeface="Libre Baskerville"/>
                <a:sym typeface="Libre Baskerville"/>
              </a:rPr>
              <a:t>Perante-Calina</a:t>
            </a:r>
            <a:r>
              <a:rPr lang="en-US" sz="5400" dirty="0">
                <a:solidFill>
                  <a:srgbClr val="0A0090"/>
                </a:solidFill>
                <a:latin typeface="Baskerville Old Face" panose="02020602080505020303" pitchFamily="18" charset="77"/>
                <a:ea typeface="Libre Baskerville"/>
                <a:cs typeface="Libre Baskerville"/>
                <a:sym typeface="Libre Baskerville"/>
              </a:rPr>
              <a:t> 2020)?</a:t>
            </a:r>
            <a:endParaRPr sz="900" dirty="0">
              <a:solidFill>
                <a:srgbClr val="0A0090"/>
              </a:solidFill>
              <a:latin typeface="Baskerville Old Face" panose="02020602080505020303" pitchFamily="18" charset="77"/>
            </a:endParaRPr>
          </a:p>
        </p:txBody>
      </p:sp>
      <p:sp>
        <p:nvSpPr>
          <p:cNvPr id="411" name="Google Shape;411;p52"/>
          <p:cNvSpPr/>
          <p:nvPr/>
        </p:nvSpPr>
        <p:spPr>
          <a:xfrm rot="-5400000" flipH="1">
            <a:off x="6073121" y="1592116"/>
            <a:ext cx="45720" cy="5482434"/>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60">
                <a:solidFill>
                  <a:srgbClr val="C00000"/>
                </a:solidFill>
                <a:latin typeface="Arial"/>
                <a:ea typeface="Arial"/>
                <a:cs typeface="Arial"/>
                <a:sym typeface="Arial"/>
              </a:rPr>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2"/>
          <p:cNvPicPr preferRelativeResize="0"/>
          <p:nvPr/>
        </p:nvPicPr>
        <p:blipFill>
          <a:blip r:embed="rId3">
            <a:alphaModFix/>
          </a:blip>
          <a:stretch>
            <a:fillRect/>
          </a:stretch>
        </p:blipFill>
        <p:spPr>
          <a:xfrm>
            <a:off x="0" y="0"/>
            <a:ext cx="12191962" cy="6858000"/>
          </a:xfrm>
          <a:prstGeom prst="rect">
            <a:avLst/>
          </a:prstGeom>
          <a:noFill/>
          <a:ln>
            <a:noFill/>
          </a:ln>
        </p:spPr>
      </p:pic>
      <p:pic>
        <p:nvPicPr>
          <p:cNvPr id="3" name="Picture 2">
            <a:extLst>
              <a:ext uri="{FF2B5EF4-FFF2-40B4-BE49-F238E27FC236}">
                <a16:creationId xmlns:a16="http://schemas.microsoft.com/office/drawing/2014/main" id="{F186C818-AA4E-92BC-CBDB-FC5487C329AF}"/>
              </a:ext>
            </a:extLst>
          </p:cNvPr>
          <p:cNvPicPr>
            <a:picLocks noChangeAspect="1"/>
          </p:cNvPicPr>
          <p:nvPr/>
        </p:nvPicPr>
        <p:blipFill rotWithShape="1">
          <a:blip r:embed="rId4"/>
          <a:srcRect l="31113" r="30967" b="6250"/>
          <a:stretch/>
        </p:blipFill>
        <p:spPr>
          <a:xfrm>
            <a:off x="8121825" y="1587256"/>
            <a:ext cx="3035036" cy="3853329"/>
          </a:xfrm>
          <a:prstGeom prst="rect">
            <a:avLst/>
          </a:prstGeom>
          <a:effectLst>
            <a:outerShdw blurRad="63500" sx="102000" sy="102000" algn="ctr" rotWithShape="0">
              <a:prstClr val="black">
                <a:alpha val="40000"/>
              </a:prstClr>
            </a:outerShdw>
            <a:softEdge rad="0"/>
          </a:effectLst>
        </p:spPr>
      </p:pic>
      <p:pic>
        <p:nvPicPr>
          <p:cNvPr id="4" name="Picture 3">
            <a:extLst>
              <a:ext uri="{FF2B5EF4-FFF2-40B4-BE49-F238E27FC236}">
                <a16:creationId xmlns:a16="http://schemas.microsoft.com/office/drawing/2014/main" id="{D13ED695-F365-BCE2-9A89-A2C50687E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30" y="1515873"/>
            <a:ext cx="6742301" cy="4424783"/>
          </a:xfrm>
          <a:prstGeom prst="rect">
            <a:avLst/>
          </a:prstGeom>
        </p:spPr>
      </p:pic>
      <p:sp>
        <p:nvSpPr>
          <p:cNvPr id="5" name="TextBox 4">
            <a:extLst>
              <a:ext uri="{FF2B5EF4-FFF2-40B4-BE49-F238E27FC236}">
                <a16:creationId xmlns:a16="http://schemas.microsoft.com/office/drawing/2014/main" id="{967E1D0C-43F5-1D6A-6EA2-DD0046DB15D2}"/>
              </a:ext>
            </a:extLst>
          </p:cNvPr>
          <p:cNvSpPr txBox="1"/>
          <p:nvPr/>
        </p:nvSpPr>
        <p:spPr>
          <a:xfrm>
            <a:off x="1315473" y="517234"/>
            <a:ext cx="6391413" cy="800219"/>
          </a:xfrm>
          <a:prstGeom prst="rect">
            <a:avLst/>
          </a:prstGeom>
          <a:noFill/>
        </p:spPr>
        <p:txBody>
          <a:bodyPr wrap="square" rtlCol="0">
            <a:spAutoFit/>
          </a:bodyPr>
          <a:lstStyle/>
          <a:p>
            <a:pPr algn="ctr"/>
            <a:r>
              <a:rPr lang="en-PH" sz="2800" b="1" dirty="0">
                <a:solidFill>
                  <a:srgbClr val="000090"/>
                </a:solidFill>
                <a:latin typeface="Baskerville Old Face" panose="02020602080505020303" pitchFamily="18" charset="77"/>
                <a:cs typeface="Garamond"/>
              </a:rPr>
              <a:t>Governance Reform Framework</a:t>
            </a:r>
          </a:p>
          <a:p>
            <a:pPr algn="ctr"/>
            <a:r>
              <a:rPr lang="en-PH" sz="1800" dirty="0">
                <a:solidFill>
                  <a:srgbClr val="000090"/>
                </a:solidFill>
                <a:latin typeface="Baskerville Old Face" panose="02020602080505020303" pitchFamily="18" charset="77"/>
                <a:cs typeface="Garamond"/>
              </a:rPr>
              <a:t>(Brillantes and Perante-Calina 2018)</a:t>
            </a:r>
          </a:p>
        </p:txBody>
      </p:sp>
    </p:spTree>
    <p:extLst>
      <p:ext uri="{BB962C8B-B14F-4D97-AF65-F5344CB8AC3E}">
        <p14:creationId xmlns:p14="http://schemas.microsoft.com/office/powerpoint/2010/main" val="3959240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2"/>
          <p:cNvPicPr preferRelativeResize="0"/>
          <p:nvPr/>
        </p:nvPicPr>
        <p:blipFill>
          <a:blip r:embed="rId3">
            <a:alphaModFix/>
          </a:blip>
          <a:stretch>
            <a:fillRect/>
          </a:stretch>
        </p:blipFill>
        <p:spPr>
          <a:xfrm>
            <a:off x="0" y="0"/>
            <a:ext cx="12191962" cy="6858000"/>
          </a:xfrm>
          <a:prstGeom prst="rect">
            <a:avLst/>
          </a:prstGeom>
          <a:noFill/>
          <a:ln>
            <a:noFill/>
          </a:ln>
        </p:spPr>
      </p:pic>
      <p:pic>
        <p:nvPicPr>
          <p:cNvPr id="2" name="Google Shape;441;p49">
            <a:extLst>
              <a:ext uri="{FF2B5EF4-FFF2-40B4-BE49-F238E27FC236}">
                <a16:creationId xmlns:a16="http://schemas.microsoft.com/office/drawing/2014/main" id="{6C298602-2275-2525-FC2B-2C9DEF860455}"/>
              </a:ext>
            </a:extLst>
          </p:cNvPr>
          <p:cNvPicPr preferRelativeResize="0">
            <a:picLocks/>
          </p:cNvPicPr>
          <p:nvPr/>
        </p:nvPicPr>
        <p:blipFill rotWithShape="1">
          <a:blip r:embed="rId4">
            <a:alphaModFix/>
          </a:blip>
          <a:srcRect/>
          <a:stretch/>
        </p:blipFill>
        <p:spPr>
          <a:xfrm>
            <a:off x="1421586" y="929042"/>
            <a:ext cx="9348789" cy="5334001"/>
          </a:xfrm>
          <a:prstGeom prst="rect">
            <a:avLst/>
          </a:prstGeom>
          <a:noFill/>
          <a:ln>
            <a:noFill/>
          </a:ln>
        </p:spPr>
      </p:pic>
    </p:spTree>
    <p:extLst>
      <p:ext uri="{BB962C8B-B14F-4D97-AF65-F5344CB8AC3E}">
        <p14:creationId xmlns:p14="http://schemas.microsoft.com/office/powerpoint/2010/main" val="4294320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2"/>
          <p:cNvPicPr preferRelativeResize="0"/>
          <p:nvPr/>
        </p:nvPicPr>
        <p:blipFill>
          <a:blip r:embed="rId3">
            <a:alphaModFix/>
          </a:blip>
          <a:stretch>
            <a:fillRect/>
          </a:stretch>
        </p:blipFill>
        <p:spPr>
          <a:xfrm>
            <a:off x="0" y="0"/>
            <a:ext cx="12191962" cy="6858000"/>
          </a:xfrm>
          <a:prstGeom prst="rect">
            <a:avLst/>
          </a:prstGeom>
          <a:noFill/>
          <a:ln>
            <a:noFill/>
          </a:ln>
        </p:spPr>
      </p:pic>
      <p:sp>
        <p:nvSpPr>
          <p:cNvPr id="3" name="Google Shape;418;p53">
            <a:extLst>
              <a:ext uri="{FF2B5EF4-FFF2-40B4-BE49-F238E27FC236}">
                <a16:creationId xmlns:a16="http://schemas.microsoft.com/office/drawing/2014/main" id="{B1AD913A-5623-9714-88FA-0139E7D16ECB}"/>
              </a:ext>
            </a:extLst>
          </p:cNvPr>
          <p:cNvSpPr/>
          <p:nvPr/>
        </p:nvSpPr>
        <p:spPr>
          <a:xfrm>
            <a:off x="3503715" y="1394592"/>
            <a:ext cx="4946499" cy="4695966"/>
          </a:xfrm>
          <a:prstGeom prst="ellipse">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2160">
              <a:solidFill>
                <a:schemeClr val="lt1"/>
              </a:solidFill>
              <a:latin typeface="Arial"/>
              <a:ea typeface="Arial"/>
              <a:cs typeface="Arial"/>
              <a:sym typeface="Arial"/>
            </a:endParaRPr>
          </a:p>
        </p:txBody>
      </p:sp>
      <p:sp>
        <p:nvSpPr>
          <p:cNvPr id="4" name="Google Shape;421;p53">
            <a:extLst>
              <a:ext uri="{FF2B5EF4-FFF2-40B4-BE49-F238E27FC236}">
                <a16:creationId xmlns:a16="http://schemas.microsoft.com/office/drawing/2014/main" id="{93A27923-9016-9105-24C4-2D82212AE7E0}"/>
              </a:ext>
            </a:extLst>
          </p:cNvPr>
          <p:cNvSpPr txBox="1"/>
          <p:nvPr/>
        </p:nvSpPr>
        <p:spPr>
          <a:xfrm>
            <a:off x="4338964" y="1782121"/>
            <a:ext cx="3276000" cy="35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79" b="1" dirty="0">
                <a:solidFill>
                  <a:schemeClr val="lt1"/>
                </a:solidFill>
                <a:latin typeface="Avenir Book" panose="02000503020000020003" pitchFamily="2" charset="0"/>
                <a:ea typeface="Arial"/>
                <a:cs typeface="Arial"/>
                <a:sym typeface="Arial"/>
              </a:rPr>
              <a:t>PHRONETIC LEADERSHIP</a:t>
            </a:r>
            <a:endParaRPr dirty="0">
              <a:latin typeface="Avenir Book" panose="02000503020000020003" pitchFamily="2" charset="0"/>
            </a:endParaRPr>
          </a:p>
        </p:txBody>
      </p:sp>
      <p:sp>
        <p:nvSpPr>
          <p:cNvPr id="5" name="Google Shape;422;p53">
            <a:extLst>
              <a:ext uri="{FF2B5EF4-FFF2-40B4-BE49-F238E27FC236}">
                <a16:creationId xmlns:a16="http://schemas.microsoft.com/office/drawing/2014/main" id="{A8E7BC04-00A2-0215-9476-2CE78EA063C0}"/>
              </a:ext>
            </a:extLst>
          </p:cNvPr>
          <p:cNvSpPr/>
          <p:nvPr/>
        </p:nvSpPr>
        <p:spPr>
          <a:xfrm>
            <a:off x="817913" y="773749"/>
            <a:ext cx="10474500" cy="411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0A0090"/>
                </a:solidFill>
                <a:latin typeface="Baskerville Old Face" panose="02020602080505020303" pitchFamily="18" charset="77"/>
                <a:ea typeface="Libre Baskerville"/>
                <a:cs typeface="Libre Baskerville"/>
                <a:sym typeface="Libre Baskerville"/>
              </a:rPr>
              <a:t>Futures Leadership and Governance Framework</a:t>
            </a:r>
            <a:r>
              <a:rPr lang="en-US" sz="1100" dirty="0">
                <a:solidFill>
                  <a:srgbClr val="0A0090"/>
                </a:solidFill>
                <a:latin typeface="Baskerville Old Face" panose="02020602080505020303" pitchFamily="18" charset="77"/>
                <a:sym typeface="Libre Baskerville"/>
              </a:rPr>
              <a:t> </a:t>
            </a:r>
            <a:r>
              <a:rPr lang="en-US" sz="1800" b="1" dirty="0">
                <a:solidFill>
                  <a:srgbClr val="0A0090"/>
                </a:solidFill>
                <a:latin typeface="Baskerville Old Face" panose="02020602080505020303" pitchFamily="18" charset="77"/>
                <a:ea typeface="Libre Baskerville"/>
                <a:cs typeface="Libre Baskerville"/>
                <a:sym typeface="Libre Baskerville"/>
              </a:rPr>
              <a:t>(</a:t>
            </a:r>
            <a:r>
              <a:rPr lang="en-US" sz="1800" b="1" dirty="0" err="1">
                <a:solidFill>
                  <a:srgbClr val="0A0090"/>
                </a:solidFill>
                <a:latin typeface="Baskerville Old Face" panose="02020602080505020303" pitchFamily="18" charset="77"/>
                <a:ea typeface="Libre Baskerville"/>
                <a:cs typeface="Libre Baskerville"/>
                <a:sym typeface="Libre Baskerville"/>
              </a:rPr>
              <a:t>Perante-Calina</a:t>
            </a:r>
            <a:r>
              <a:rPr lang="en-US" sz="1800" b="1" dirty="0">
                <a:solidFill>
                  <a:srgbClr val="0A0090"/>
                </a:solidFill>
                <a:latin typeface="Baskerville Old Face" panose="02020602080505020303" pitchFamily="18" charset="77"/>
                <a:ea typeface="Libre Baskerville"/>
                <a:cs typeface="Libre Baskerville"/>
                <a:sym typeface="Libre Baskerville"/>
              </a:rPr>
              <a:t> 2020)</a:t>
            </a:r>
            <a:endParaRPr sz="1100" dirty="0">
              <a:solidFill>
                <a:srgbClr val="0A0090"/>
              </a:solidFill>
              <a:latin typeface="Baskerville Old Face" panose="02020602080505020303" pitchFamily="18" charset="77"/>
            </a:endParaRPr>
          </a:p>
        </p:txBody>
      </p:sp>
      <p:sp>
        <p:nvSpPr>
          <p:cNvPr id="6" name="Google Shape;423;p53">
            <a:extLst>
              <a:ext uri="{FF2B5EF4-FFF2-40B4-BE49-F238E27FC236}">
                <a16:creationId xmlns:a16="http://schemas.microsoft.com/office/drawing/2014/main" id="{0A0F0B65-C642-7AEB-3427-F16AFADD062C}"/>
              </a:ext>
            </a:extLst>
          </p:cNvPr>
          <p:cNvSpPr txBox="1"/>
          <p:nvPr/>
        </p:nvSpPr>
        <p:spPr>
          <a:xfrm>
            <a:off x="811929" y="1666156"/>
            <a:ext cx="2548705" cy="3296247"/>
          </a:xfrm>
          <a:prstGeom prst="rect">
            <a:avLst/>
          </a:prstGeom>
          <a:solidFill>
            <a:srgbClr val="2F37A6"/>
          </a:solidFill>
          <a:ln w="9525"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bg1"/>
                </a:solidFill>
                <a:latin typeface="Baskerville Old Face" panose="02020602080505020303" pitchFamily="18" charset="77"/>
                <a:ea typeface="Libre Baskerville"/>
                <a:cs typeface="Libre Baskerville"/>
                <a:sym typeface="Libre Baskerville"/>
              </a:rPr>
              <a:t>6 Abilities of a Phronetic Leader</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endParaRPr b="1"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1) Ability to set a good goal and make judgment on goodness</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2) Ability to perceive reality as it is</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3) Ability to create the</a:t>
            </a:r>
            <a:r>
              <a:rPr lang="en-US" i="1" dirty="0">
                <a:solidFill>
                  <a:schemeClr val="bg1"/>
                </a:solidFill>
                <a:latin typeface="Baskerville Old Face" panose="02020602080505020303" pitchFamily="18" charset="77"/>
                <a:ea typeface="Libre Baskerville"/>
                <a:cs typeface="Libre Baskerville"/>
                <a:sym typeface="Libre Baskerville"/>
              </a:rPr>
              <a:t> </a:t>
            </a:r>
            <a:r>
              <a:rPr lang="en-US" dirty="0">
                <a:solidFill>
                  <a:schemeClr val="bg1"/>
                </a:solidFill>
                <a:latin typeface="Baskerville Old Face" panose="02020602080505020303" pitchFamily="18" charset="77"/>
                <a:ea typeface="Libre Baskerville"/>
                <a:cs typeface="Libre Baskerville"/>
                <a:sym typeface="Libre Baskerville"/>
              </a:rPr>
              <a:t>ba</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4) Ability to articulate the essence into narratives</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5) Ability to exercise political power to achieve an envisioned story</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dirty="0">
                <a:solidFill>
                  <a:schemeClr val="bg1"/>
                </a:solidFill>
                <a:latin typeface="Baskerville Old Face" panose="02020602080505020303" pitchFamily="18" charset="77"/>
                <a:ea typeface="Libre Baskerville"/>
                <a:cs typeface="Libre Baskerville"/>
                <a:sym typeface="Libre Baskerville"/>
              </a:rPr>
              <a:t>6) Ability to foster </a:t>
            </a:r>
            <a:r>
              <a:rPr lang="en-US" i="1" dirty="0">
                <a:solidFill>
                  <a:schemeClr val="bg1"/>
                </a:solidFill>
                <a:latin typeface="Baskerville Old Face" panose="02020602080505020303" pitchFamily="18" charset="77"/>
                <a:ea typeface="Libre Baskerville"/>
                <a:cs typeface="Libre Baskerville"/>
                <a:sym typeface="Libre Baskerville"/>
              </a:rPr>
              <a:t>phronesis </a:t>
            </a:r>
            <a:r>
              <a:rPr lang="en-US" dirty="0">
                <a:solidFill>
                  <a:schemeClr val="bg1"/>
                </a:solidFill>
                <a:latin typeface="Baskerville Old Face" panose="02020602080505020303" pitchFamily="18" charset="77"/>
                <a:ea typeface="Libre Baskerville"/>
                <a:cs typeface="Libre Baskerville"/>
                <a:sym typeface="Libre Baskerville"/>
              </a:rPr>
              <a:t>in others</a:t>
            </a:r>
            <a:endParaRPr dirty="0">
              <a:solidFill>
                <a:schemeClr val="bg1"/>
              </a:solidFill>
              <a:latin typeface="Baskerville Old Face" panose="02020602080505020303" pitchFamily="18" charset="77"/>
            </a:endParaRPr>
          </a:p>
          <a:p>
            <a:pPr marL="0" marR="0" lvl="0" indent="0" algn="l" rtl="0">
              <a:spcBef>
                <a:spcPts val="0"/>
              </a:spcBef>
              <a:spcAft>
                <a:spcPts val="0"/>
              </a:spcAft>
              <a:buNone/>
            </a:pPr>
            <a:endParaRPr b="1" dirty="0">
              <a:solidFill>
                <a:schemeClr val="bg1"/>
              </a:solidFill>
              <a:latin typeface="Baskerville Old Face" panose="02020602080505020303" pitchFamily="18" charset="77"/>
              <a:ea typeface="Libre Baskerville"/>
              <a:cs typeface="Libre Baskerville"/>
              <a:sym typeface="Libre Baskerville"/>
            </a:endParaRPr>
          </a:p>
        </p:txBody>
      </p:sp>
      <p:sp>
        <p:nvSpPr>
          <p:cNvPr id="7" name="Google Shape;424;p53">
            <a:extLst>
              <a:ext uri="{FF2B5EF4-FFF2-40B4-BE49-F238E27FC236}">
                <a16:creationId xmlns:a16="http://schemas.microsoft.com/office/drawing/2014/main" id="{F63B7457-BA2E-9FDE-6849-A9CB00577036}"/>
              </a:ext>
            </a:extLst>
          </p:cNvPr>
          <p:cNvSpPr txBox="1"/>
          <p:nvPr/>
        </p:nvSpPr>
        <p:spPr>
          <a:xfrm>
            <a:off x="8610101" y="1666156"/>
            <a:ext cx="2518063" cy="3391657"/>
          </a:xfrm>
          <a:prstGeom prst="rect">
            <a:avLst/>
          </a:prstGeom>
          <a:solidFill>
            <a:srgbClr val="2F37A6"/>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40" b="1" dirty="0">
                <a:solidFill>
                  <a:schemeClr val="bg1"/>
                </a:solidFill>
                <a:latin typeface="Baskerville Old Face" panose="02020602080505020303" pitchFamily="18" charset="77"/>
                <a:ea typeface="Libre Baskerville"/>
                <a:cs typeface="Libre Baskerville"/>
                <a:sym typeface="Libre Baskerville"/>
              </a:rPr>
              <a:t>Vision</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sz="1340" dirty="0">
                <a:solidFill>
                  <a:schemeClr val="bg1"/>
                </a:solidFill>
                <a:latin typeface="Baskerville Old Face" panose="02020602080505020303" pitchFamily="18" charset="77"/>
                <a:ea typeface="Libre Baskerville"/>
                <a:cs typeface="Libre Baskerville"/>
                <a:sym typeface="Libre Baskerville"/>
              </a:rPr>
              <a:t>To build a just and humane society</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endParaRPr sz="1340" b="1"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b="1" dirty="0">
                <a:solidFill>
                  <a:schemeClr val="bg1"/>
                </a:solidFill>
                <a:latin typeface="Baskerville Old Face" panose="02020602080505020303" pitchFamily="18" charset="77"/>
                <a:ea typeface="Libre Baskerville"/>
                <a:cs typeface="Libre Baskerville"/>
                <a:sym typeface="Libre Baskerville"/>
              </a:rPr>
              <a:t>Filipino Values</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Bayanihan</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sz="1340" dirty="0">
                <a:solidFill>
                  <a:schemeClr val="bg1"/>
                </a:solidFill>
                <a:latin typeface="Baskerville Old Face" panose="02020602080505020303" pitchFamily="18" charset="77"/>
                <a:ea typeface="Libre Baskerville"/>
                <a:cs typeface="Libre Baskerville"/>
                <a:sym typeface="Libre Baskerville"/>
              </a:rPr>
              <a:t>Balikatan</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Malasakit</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Galang</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Ugnayan</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Pananagutan</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endParaRPr sz="1340" b="1"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b="1" dirty="0">
                <a:solidFill>
                  <a:schemeClr val="bg1"/>
                </a:solidFill>
                <a:latin typeface="Baskerville Old Face" panose="02020602080505020303" pitchFamily="18" charset="77"/>
                <a:ea typeface="Libre Baskerville"/>
                <a:cs typeface="Libre Baskerville"/>
                <a:sym typeface="Libre Baskerville"/>
              </a:rPr>
              <a:t>Motto</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Maka-Diyos</a:t>
            </a:r>
            <a:r>
              <a:rPr lang="en-US" sz="1340" dirty="0">
                <a:solidFill>
                  <a:schemeClr val="bg1"/>
                </a:solidFill>
                <a:latin typeface="Baskerville Old Face" panose="02020602080505020303" pitchFamily="18" charset="77"/>
                <a:ea typeface="Libre Baskerville"/>
                <a:cs typeface="Libre Baskerville"/>
                <a:sym typeface="Libre Baskerville"/>
              </a:rPr>
              <a:t>, </a:t>
            </a:r>
            <a:r>
              <a:rPr lang="en-US" sz="1340" dirty="0" err="1">
                <a:solidFill>
                  <a:schemeClr val="bg1"/>
                </a:solidFill>
                <a:latin typeface="Baskerville Old Face" panose="02020602080505020303" pitchFamily="18" charset="77"/>
                <a:ea typeface="Libre Baskerville"/>
                <a:cs typeface="Libre Baskerville"/>
                <a:sym typeface="Libre Baskerville"/>
              </a:rPr>
              <a:t>Makatao</a:t>
            </a:r>
            <a:endParaRPr sz="1340" dirty="0">
              <a:solidFill>
                <a:schemeClr val="bg1"/>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Maka-Kalikasan</a:t>
            </a:r>
            <a:endParaRPr sz="1300" dirty="0">
              <a:solidFill>
                <a:schemeClr val="bg1"/>
              </a:solidFill>
              <a:latin typeface="Baskerville Old Face" panose="02020602080505020303" pitchFamily="18" charset="77"/>
            </a:endParaRPr>
          </a:p>
          <a:p>
            <a:pPr marL="0" marR="0" lvl="0" indent="0" algn="l" rtl="0">
              <a:spcBef>
                <a:spcPts val="0"/>
              </a:spcBef>
              <a:spcAft>
                <a:spcPts val="0"/>
              </a:spcAft>
              <a:buNone/>
            </a:pPr>
            <a:r>
              <a:rPr lang="en-US" sz="1340" dirty="0" err="1">
                <a:solidFill>
                  <a:schemeClr val="bg1"/>
                </a:solidFill>
                <a:latin typeface="Baskerville Old Face" panose="02020602080505020303" pitchFamily="18" charset="77"/>
                <a:ea typeface="Libre Baskerville"/>
                <a:cs typeface="Libre Baskerville"/>
                <a:sym typeface="Libre Baskerville"/>
              </a:rPr>
              <a:t>Maka-Bansa</a:t>
            </a:r>
            <a:endParaRPr sz="1340" dirty="0">
              <a:solidFill>
                <a:schemeClr val="bg1"/>
              </a:solidFill>
              <a:latin typeface="Baskerville Old Face" panose="02020602080505020303" pitchFamily="18" charset="77"/>
              <a:ea typeface="Libre Baskerville"/>
              <a:cs typeface="Libre Baskerville"/>
              <a:sym typeface="Libre Baskerville"/>
            </a:endParaRPr>
          </a:p>
        </p:txBody>
      </p:sp>
      <p:sp>
        <p:nvSpPr>
          <p:cNvPr id="8" name="Google Shape;426;p53">
            <a:extLst>
              <a:ext uri="{FF2B5EF4-FFF2-40B4-BE49-F238E27FC236}">
                <a16:creationId xmlns:a16="http://schemas.microsoft.com/office/drawing/2014/main" id="{D2A60A53-60B8-CFE9-F635-E7AB23115779}"/>
              </a:ext>
            </a:extLst>
          </p:cNvPr>
          <p:cNvSpPr txBox="1"/>
          <p:nvPr/>
        </p:nvSpPr>
        <p:spPr>
          <a:xfrm>
            <a:off x="26101" y="5107441"/>
            <a:ext cx="397330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A0090"/>
                </a:solidFill>
                <a:latin typeface="Baskerville Old Face" panose="02020602080505020303" pitchFamily="18" charset="77"/>
                <a:ea typeface="Libre Baskerville"/>
                <a:cs typeface="Libre Baskerville"/>
                <a:sym typeface="Libre Baskerville"/>
              </a:rPr>
              <a:t>COMMON GOOD</a:t>
            </a:r>
            <a:endParaRPr dirty="0">
              <a:solidFill>
                <a:srgbClr val="0A0090"/>
              </a:solidFill>
              <a:latin typeface="Baskerville Old Face" panose="02020602080505020303" pitchFamily="18" charset="77"/>
            </a:endParaRPr>
          </a:p>
        </p:txBody>
      </p:sp>
      <p:sp>
        <p:nvSpPr>
          <p:cNvPr id="9" name="Google Shape;427;p53">
            <a:extLst>
              <a:ext uri="{FF2B5EF4-FFF2-40B4-BE49-F238E27FC236}">
                <a16:creationId xmlns:a16="http://schemas.microsoft.com/office/drawing/2014/main" id="{33C02FEC-056F-D137-269F-2F084B222B1D}"/>
              </a:ext>
            </a:extLst>
          </p:cNvPr>
          <p:cNvSpPr txBox="1"/>
          <p:nvPr/>
        </p:nvSpPr>
        <p:spPr>
          <a:xfrm>
            <a:off x="8404156" y="5157325"/>
            <a:ext cx="288825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A0090"/>
                </a:solidFill>
                <a:latin typeface="Baskerville Old Face" panose="02020602080505020303" pitchFamily="18" charset="77"/>
                <a:ea typeface="Libre Baskerville"/>
                <a:cs typeface="Libre Baskerville"/>
                <a:sym typeface="Libre Baskerville"/>
              </a:rPr>
              <a:t>WELL- BEING</a:t>
            </a:r>
            <a:endParaRPr dirty="0">
              <a:solidFill>
                <a:srgbClr val="0A0090"/>
              </a:solidFill>
              <a:latin typeface="Baskerville Old Face" panose="02020602080505020303" pitchFamily="18" charset="77"/>
            </a:endParaRPr>
          </a:p>
        </p:txBody>
      </p:sp>
      <p:sp>
        <p:nvSpPr>
          <p:cNvPr id="10" name="Google Shape;430;p53">
            <a:extLst>
              <a:ext uri="{FF2B5EF4-FFF2-40B4-BE49-F238E27FC236}">
                <a16:creationId xmlns:a16="http://schemas.microsoft.com/office/drawing/2014/main" id="{2A525589-916D-73F8-1524-147EB2B14D04}"/>
              </a:ext>
            </a:extLst>
          </p:cNvPr>
          <p:cNvSpPr/>
          <p:nvPr/>
        </p:nvSpPr>
        <p:spPr>
          <a:xfrm>
            <a:off x="1742774" y="6098254"/>
            <a:ext cx="8468380" cy="42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101097"/>
                </a:solidFill>
                <a:latin typeface="Baskerville Old Face" panose="02020602080505020303" pitchFamily="18" charset="77"/>
                <a:ea typeface="Libre Baskerville"/>
                <a:cs typeface="Libre Baskerville"/>
                <a:sym typeface="Libre Baskerville"/>
              </a:rPr>
              <a:t>a bid for a holistic approach to carving out desirable futures</a:t>
            </a:r>
            <a:r>
              <a:rPr lang="en-US" sz="2400" dirty="0">
                <a:solidFill>
                  <a:srgbClr val="101097"/>
                </a:solidFill>
                <a:latin typeface="Baskerville Old Face" panose="02020602080505020303" pitchFamily="18" charset="77"/>
                <a:sym typeface="Arial"/>
              </a:rPr>
              <a:t> </a:t>
            </a:r>
            <a:endParaRPr sz="2400" dirty="0">
              <a:solidFill>
                <a:schemeClr val="dk1"/>
              </a:solidFill>
              <a:latin typeface="Baskerville Old Face" panose="02020602080505020303" pitchFamily="18" charset="77"/>
              <a:sym typeface="Arial"/>
            </a:endParaRPr>
          </a:p>
        </p:txBody>
      </p:sp>
      <p:grpSp>
        <p:nvGrpSpPr>
          <p:cNvPr id="11" name="Group 10">
            <a:extLst>
              <a:ext uri="{FF2B5EF4-FFF2-40B4-BE49-F238E27FC236}">
                <a16:creationId xmlns:a16="http://schemas.microsoft.com/office/drawing/2014/main" id="{4C97EC84-C009-B3A4-7ED9-15949866A3EC}"/>
              </a:ext>
            </a:extLst>
          </p:cNvPr>
          <p:cNvGrpSpPr/>
          <p:nvPr/>
        </p:nvGrpSpPr>
        <p:grpSpPr>
          <a:xfrm>
            <a:off x="4264906" y="2163169"/>
            <a:ext cx="3424116" cy="3300239"/>
            <a:chOff x="1427853" y="2088995"/>
            <a:chExt cx="3424116" cy="3300239"/>
          </a:xfrm>
        </p:grpSpPr>
        <p:sp>
          <p:nvSpPr>
            <p:cNvPr id="12" name="Oval 11">
              <a:extLst>
                <a:ext uri="{FF2B5EF4-FFF2-40B4-BE49-F238E27FC236}">
                  <a16:creationId xmlns:a16="http://schemas.microsoft.com/office/drawing/2014/main" id="{D0D9BC66-49B4-E10D-6AB1-7E8DEC375882}"/>
                </a:ext>
              </a:extLst>
            </p:cNvPr>
            <p:cNvSpPr/>
            <p:nvPr/>
          </p:nvSpPr>
          <p:spPr>
            <a:xfrm>
              <a:off x="1427853" y="2088995"/>
              <a:ext cx="3424116" cy="3300239"/>
            </a:xfrm>
            <a:prstGeom prst="ellipse">
              <a:avLst/>
            </a:prstGeom>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C1B0C71-1CB0-D24B-49A9-416E38F4D0DC}"/>
                </a:ext>
              </a:extLst>
            </p:cNvPr>
            <p:cNvCxnSpPr>
              <a:stCxn id="12" idx="0"/>
            </p:cNvCxnSpPr>
            <p:nvPr/>
          </p:nvCxnSpPr>
          <p:spPr>
            <a:xfrm>
              <a:off x="3139911" y="2088995"/>
              <a:ext cx="0" cy="165011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43D980-D15C-CE45-A9AA-5B4D03E7AB8C}"/>
                </a:ext>
              </a:extLst>
            </p:cNvPr>
            <p:cNvCxnSpPr>
              <a:cxnSpLocks/>
            </p:cNvCxnSpPr>
            <p:nvPr/>
          </p:nvCxnSpPr>
          <p:spPr>
            <a:xfrm flipH="1">
              <a:off x="1742774" y="3739114"/>
              <a:ext cx="1397137" cy="95451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CB292C-5EB6-5B13-128C-B334ECED9801}"/>
                </a:ext>
              </a:extLst>
            </p:cNvPr>
            <p:cNvCxnSpPr>
              <a:cxnSpLocks/>
            </p:cNvCxnSpPr>
            <p:nvPr/>
          </p:nvCxnSpPr>
          <p:spPr>
            <a:xfrm>
              <a:off x="3139911" y="3739114"/>
              <a:ext cx="1466961" cy="832873"/>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Google Shape;429;p53">
            <a:extLst>
              <a:ext uri="{FF2B5EF4-FFF2-40B4-BE49-F238E27FC236}">
                <a16:creationId xmlns:a16="http://schemas.microsoft.com/office/drawing/2014/main" id="{16E36C09-0561-0295-153A-6114E23F61CF}"/>
              </a:ext>
            </a:extLst>
          </p:cNvPr>
          <p:cNvSpPr txBox="1"/>
          <p:nvPr/>
        </p:nvSpPr>
        <p:spPr>
          <a:xfrm>
            <a:off x="4466921" y="2669717"/>
            <a:ext cx="1430100" cy="65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0090"/>
                </a:solidFill>
                <a:latin typeface="Avenir Book" panose="02000503020000020003" pitchFamily="2" charset="0"/>
                <a:ea typeface="Arial"/>
                <a:cs typeface="Arial"/>
                <a:sym typeface="Arial"/>
              </a:rPr>
              <a:t>FUTURES THINKING</a:t>
            </a:r>
            <a:endParaRPr sz="2000" dirty="0">
              <a:latin typeface="Avenir Book" panose="02000503020000020003" pitchFamily="2" charset="0"/>
            </a:endParaRPr>
          </a:p>
        </p:txBody>
      </p:sp>
      <p:sp>
        <p:nvSpPr>
          <p:cNvPr id="17" name="Google Shape;429;p53">
            <a:extLst>
              <a:ext uri="{FF2B5EF4-FFF2-40B4-BE49-F238E27FC236}">
                <a16:creationId xmlns:a16="http://schemas.microsoft.com/office/drawing/2014/main" id="{725426AD-6C86-11E2-30F1-DE28DC91C76A}"/>
              </a:ext>
            </a:extLst>
          </p:cNvPr>
          <p:cNvSpPr txBox="1"/>
          <p:nvPr/>
        </p:nvSpPr>
        <p:spPr>
          <a:xfrm>
            <a:off x="6055163" y="2667091"/>
            <a:ext cx="1430100" cy="65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0090"/>
                </a:solidFill>
                <a:latin typeface="Avenir Book" panose="02000503020000020003" pitchFamily="2" charset="0"/>
                <a:ea typeface="Arial"/>
                <a:cs typeface="Arial"/>
                <a:sym typeface="Arial"/>
              </a:rPr>
              <a:t>HIRAYA FORESIGHT</a:t>
            </a:r>
            <a:endParaRPr sz="2000" dirty="0">
              <a:latin typeface="Avenir Book" panose="02000503020000020003" pitchFamily="2" charset="0"/>
            </a:endParaRPr>
          </a:p>
        </p:txBody>
      </p:sp>
      <p:sp>
        <p:nvSpPr>
          <p:cNvPr id="18" name="Google Shape;429;p53">
            <a:extLst>
              <a:ext uri="{FF2B5EF4-FFF2-40B4-BE49-F238E27FC236}">
                <a16:creationId xmlns:a16="http://schemas.microsoft.com/office/drawing/2014/main" id="{8CAB4C39-61FE-0F75-FD76-AC63AE650BC7}"/>
              </a:ext>
            </a:extLst>
          </p:cNvPr>
          <p:cNvSpPr txBox="1"/>
          <p:nvPr/>
        </p:nvSpPr>
        <p:spPr>
          <a:xfrm>
            <a:off x="5110829" y="4517863"/>
            <a:ext cx="1824685" cy="65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0090"/>
                </a:solidFill>
                <a:latin typeface="Avenir Book" panose="02000503020000020003" pitchFamily="2" charset="0"/>
                <a:ea typeface="Arial"/>
                <a:cs typeface="Arial"/>
                <a:sym typeface="Arial"/>
              </a:rPr>
              <a:t>KNOWLEDGE CO-CREATION</a:t>
            </a:r>
            <a:endParaRPr sz="2000" dirty="0">
              <a:latin typeface="Avenir Book" panose="02000503020000020003" pitchFamily="2" charset="0"/>
            </a:endParaRPr>
          </a:p>
        </p:txBody>
      </p:sp>
      <p:sp>
        <p:nvSpPr>
          <p:cNvPr id="19" name="Oval 18">
            <a:extLst>
              <a:ext uri="{FF2B5EF4-FFF2-40B4-BE49-F238E27FC236}">
                <a16:creationId xmlns:a16="http://schemas.microsoft.com/office/drawing/2014/main" id="{E31F277F-259D-6821-D8AB-9D9201F6B9ED}"/>
              </a:ext>
            </a:extLst>
          </p:cNvPr>
          <p:cNvSpPr/>
          <p:nvPr/>
        </p:nvSpPr>
        <p:spPr>
          <a:xfrm>
            <a:off x="5371214" y="3186138"/>
            <a:ext cx="1209756" cy="110440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Google Shape;429;p53">
            <a:extLst>
              <a:ext uri="{FF2B5EF4-FFF2-40B4-BE49-F238E27FC236}">
                <a16:creationId xmlns:a16="http://schemas.microsoft.com/office/drawing/2014/main" id="{CB184232-A6A6-A4B2-E7A8-CD4E24918067}"/>
              </a:ext>
            </a:extLst>
          </p:cNvPr>
          <p:cNvSpPr txBox="1"/>
          <p:nvPr/>
        </p:nvSpPr>
        <p:spPr>
          <a:xfrm>
            <a:off x="5261915" y="3475947"/>
            <a:ext cx="1430100" cy="65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accent4">
                    <a:lumMod val="50000"/>
                  </a:schemeClr>
                </a:solidFill>
                <a:latin typeface="Avenir Book" panose="02000503020000020003" pitchFamily="2" charset="0"/>
                <a:ea typeface="Arial"/>
                <a:cs typeface="Arial"/>
                <a:sym typeface="Arial"/>
              </a:rPr>
              <a:t>PREFERRED </a:t>
            </a:r>
          </a:p>
          <a:p>
            <a:pPr marL="0" marR="0" lvl="0" indent="0" algn="ctr" rtl="0">
              <a:spcBef>
                <a:spcPts val="0"/>
              </a:spcBef>
              <a:spcAft>
                <a:spcPts val="0"/>
              </a:spcAft>
              <a:buNone/>
            </a:pPr>
            <a:r>
              <a:rPr lang="en-US" sz="1400" b="1" dirty="0">
                <a:solidFill>
                  <a:schemeClr val="accent4">
                    <a:lumMod val="50000"/>
                  </a:schemeClr>
                </a:solidFill>
                <a:latin typeface="Avenir Book" panose="02000503020000020003" pitchFamily="2" charset="0"/>
                <a:cs typeface="Arial"/>
                <a:sym typeface="Arial"/>
              </a:rPr>
              <a:t>FUTURE</a:t>
            </a:r>
            <a:endParaRPr dirty="0">
              <a:solidFill>
                <a:schemeClr val="accent4">
                  <a:lumMod val="50000"/>
                </a:schemeClr>
              </a:solidFill>
              <a:latin typeface="Avenir Book" panose="02000503020000020003" pitchFamily="2" charset="0"/>
            </a:endParaRPr>
          </a:p>
        </p:txBody>
      </p:sp>
    </p:spTree>
    <p:extLst>
      <p:ext uri="{BB962C8B-B14F-4D97-AF65-F5344CB8AC3E}">
        <p14:creationId xmlns:p14="http://schemas.microsoft.com/office/powerpoint/2010/main" val="22799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5"/>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57" name="Google Shape;457;p55"/>
          <p:cNvPicPr preferRelativeResize="0"/>
          <p:nvPr/>
        </p:nvPicPr>
        <p:blipFill rotWithShape="1">
          <a:blip r:embed="rId4">
            <a:alphaModFix/>
          </a:blip>
          <a:srcRect/>
          <a:stretch/>
        </p:blipFill>
        <p:spPr>
          <a:xfrm>
            <a:off x="6506736" y="770417"/>
            <a:ext cx="4534303" cy="5043529"/>
          </a:xfrm>
          <a:prstGeom prst="rect">
            <a:avLst/>
          </a:prstGeom>
          <a:noFill/>
          <a:ln>
            <a:noFill/>
          </a:ln>
        </p:spPr>
      </p:pic>
      <p:grpSp>
        <p:nvGrpSpPr>
          <p:cNvPr id="458" name="Google Shape;458;p55"/>
          <p:cNvGrpSpPr/>
          <p:nvPr/>
        </p:nvGrpSpPr>
        <p:grpSpPr>
          <a:xfrm>
            <a:off x="1603334" y="339264"/>
            <a:ext cx="2718233" cy="2190482"/>
            <a:chOff x="628068" y="206191"/>
            <a:chExt cx="2718233" cy="2190482"/>
          </a:xfrm>
        </p:grpSpPr>
        <p:sp>
          <p:nvSpPr>
            <p:cNvPr id="459" name="Google Shape;459;p55"/>
            <p:cNvSpPr/>
            <p:nvPr/>
          </p:nvSpPr>
          <p:spPr>
            <a:xfrm>
              <a:off x="628068" y="206191"/>
              <a:ext cx="2718233" cy="2190482"/>
            </a:xfrm>
            <a:custGeom>
              <a:avLst/>
              <a:gdLst/>
              <a:ahLst/>
              <a:cxnLst/>
              <a:rect l="l" t="t" r="r" b="b"/>
              <a:pathLst>
                <a:path w="120000" h="120000" extrusionOk="0">
                  <a:moveTo>
                    <a:pt x="86399" y="19133"/>
                  </a:moveTo>
                  <a:lnTo>
                    <a:pt x="93072" y="10194"/>
                  </a:lnTo>
                  <a:lnTo>
                    <a:pt x="101424" y="16878"/>
                  </a:lnTo>
                  <a:lnTo>
                    <a:pt x="97616" y="28109"/>
                  </a:lnTo>
                  <a:lnTo>
                    <a:pt x="97616" y="28109"/>
                  </a:lnTo>
                  <a:cubicBezTo>
                    <a:pt x="102159" y="32983"/>
                    <a:pt x="105612" y="38688"/>
                    <a:pt x="107767" y="44877"/>
                  </a:cubicBezTo>
                  <a:lnTo>
                    <a:pt x="117573" y="44256"/>
                  </a:lnTo>
                  <a:lnTo>
                    <a:pt x="119353" y="53885"/>
                  </a:lnTo>
                  <a:lnTo>
                    <a:pt x="110309" y="58630"/>
                  </a:lnTo>
                  <a:cubicBezTo>
                    <a:pt x="110504" y="65148"/>
                    <a:pt x="109305" y="71636"/>
                    <a:pt x="106784" y="77697"/>
                  </a:cubicBezTo>
                  <a:lnTo>
                    <a:pt x="113492" y="86596"/>
                  </a:lnTo>
                  <a:lnTo>
                    <a:pt x="108218" y="95308"/>
                  </a:lnTo>
                  <a:lnTo>
                    <a:pt x="99462" y="89792"/>
                  </a:lnTo>
                  <a:lnTo>
                    <a:pt x="99462" y="89792"/>
                  </a:lnTo>
                  <a:cubicBezTo>
                    <a:pt x="95219" y="94905"/>
                    <a:pt x="89927" y="99139"/>
                    <a:pt x="83911" y="102237"/>
                  </a:cubicBezTo>
                  <a:lnTo>
                    <a:pt x="84874" y="114363"/>
                  </a:lnTo>
                  <a:lnTo>
                    <a:pt x="74397" y="118000"/>
                  </a:lnTo>
                  <a:lnTo>
                    <a:pt x="70151" y="107014"/>
                  </a:lnTo>
                  <a:cubicBezTo>
                    <a:pt x="63454" y="108329"/>
                    <a:pt x="56546" y="108329"/>
                    <a:pt x="49849" y="107014"/>
                  </a:cubicBezTo>
                  <a:lnTo>
                    <a:pt x="45603" y="118000"/>
                  </a:lnTo>
                  <a:lnTo>
                    <a:pt x="35126" y="114363"/>
                  </a:lnTo>
                  <a:lnTo>
                    <a:pt x="36089" y="102237"/>
                  </a:lnTo>
                  <a:cubicBezTo>
                    <a:pt x="30073" y="99139"/>
                    <a:pt x="24781" y="94905"/>
                    <a:pt x="20538" y="89792"/>
                  </a:cubicBezTo>
                  <a:lnTo>
                    <a:pt x="11782" y="95308"/>
                  </a:lnTo>
                  <a:lnTo>
                    <a:pt x="6508" y="86596"/>
                  </a:lnTo>
                  <a:lnTo>
                    <a:pt x="13216" y="77697"/>
                  </a:lnTo>
                  <a:lnTo>
                    <a:pt x="13216" y="77697"/>
                  </a:lnTo>
                  <a:cubicBezTo>
                    <a:pt x="10695" y="71636"/>
                    <a:pt x="9496" y="65148"/>
                    <a:pt x="9691" y="58630"/>
                  </a:cubicBezTo>
                  <a:lnTo>
                    <a:pt x="647" y="53885"/>
                  </a:lnTo>
                  <a:lnTo>
                    <a:pt x="2427" y="44256"/>
                  </a:lnTo>
                  <a:lnTo>
                    <a:pt x="12233" y="44877"/>
                  </a:lnTo>
                  <a:lnTo>
                    <a:pt x="12233" y="44877"/>
                  </a:lnTo>
                  <a:cubicBezTo>
                    <a:pt x="14388" y="38688"/>
                    <a:pt x="17841" y="32983"/>
                    <a:pt x="22384" y="28109"/>
                  </a:cubicBezTo>
                  <a:lnTo>
                    <a:pt x="18576" y="16878"/>
                  </a:lnTo>
                  <a:lnTo>
                    <a:pt x="26928" y="10194"/>
                  </a:lnTo>
                  <a:lnTo>
                    <a:pt x="33601" y="19133"/>
                  </a:lnTo>
                  <a:lnTo>
                    <a:pt x="33601" y="19133"/>
                  </a:lnTo>
                  <a:cubicBezTo>
                    <a:pt x="39423" y="15712"/>
                    <a:pt x="45914" y="13459"/>
                    <a:pt x="52678" y="12511"/>
                  </a:cubicBezTo>
                  <a:lnTo>
                    <a:pt x="54383" y="511"/>
                  </a:lnTo>
                  <a:lnTo>
                    <a:pt x="65617" y="511"/>
                  </a:lnTo>
                  <a:lnTo>
                    <a:pt x="67322" y="12511"/>
                  </a:lnTo>
                  <a:lnTo>
                    <a:pt x="67322" y="12511"/>
                  </a:lnTo>
                  <a:cubicBezTo>
                    <a:pt x="74086" y="13459"/>
                    <a:pt x="80577" y="15712"/>
                    <a:pt x="86399" y="19133"/>
                  </a:cubicBezTo>
                  <a:close/>
                </a:path>
              </a:pathLst>
            </a:custGeom>
            <a:solidFill>
              <a:schemeClr val="dk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55"/>
            <p:cNvSpPr txBox="1"/>
            <p:nvPr/>
          </p:nvSpPr>
          <p:spPr>
            <a:xfrm>
              <a:off x="1135110" y="719301"/>
              <a:ext cx="1704149" cy="112595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0" i="0">
                  <a:solidFill>
                    <a:schemeClr val="lt1"/>
                  </a:solidFill>
                  <a:latin typeface="Libre Baskerville"/>
                  <a:ea typeface="Libre Baskerville"/>
                  <a:cs typeface="Libre Baskerville"/>
                  <a:sym typeface="Libre Baskerville"/>
                </a:rPr>
                <a:t>Futures Thinking &amp; Strategic Foresight</a:t>
              </a:r>
              <a:endParaRPr sz="2000">
                <a:solidFill>
                  <a:schemeClr val="lt1"/>
                </a:solidFill>
                <a:latin typeface="Libre Baskerville"/>
                <a:ea typeface="Libre Baskerville"/>
                <a:cs typeface="Libre Baskerville"/>
                <a:sym typeface="Libre Baskerville"/>
              </a:endParaRPr>
            </a:p>
          </p:txBody>
        </p:sp>
        <p:sp>
          <p:nvSpPr>
            <p:cNvPr id="461" name="Google Shape;461;p55"/>
            <p:cNvSpPr/>
            <p:nvPr/>
          </p:nvSpPr>
          <p:spPr>
            <a:xfrm>
              <a:off x="1301003" y="361599"/>
              <a:ext cx="1760838" cy="1760838"/>
            </a:xfrm>
            <a:custGeom>
              <a:avLst/>
              <a:gdLst/>
              <a:ahLst/>
              <a:cxnLst/>
              <a:rect l="l" t="t" r="r" b="b"/>
              <a:pathLst>
                <a:path w="120000" h="120000" extrusionOk="0">
                  <a:moveTo>
                    <a:pt x="47799" y="5245"/>
                  </a:moveTo>
                  <a:cubicBezTo>
                    <a:pt x="73050" y="-381"/>
                    <a:pt x="98875" y="11990"/>
                    <a:pt x="110315" y="35193"/>
                  </a:cubicBezTo>
                  <a:cubicBezTo>
                    <a:pt x="121755" y="58397"/>
                    <a:pt x="115843" y="86415"/>
                    <a:pt x="96004" y="103019"/>
                  </a:cubicBezTo>
                  <a:lnTo>
                    <a:pt x="98235" y="106207"/>
                  </a:lnTo>
                  <a:lnTo>
                    <a:pt x="90489" y="103561"/>
                  </a:lnTo>
                  <a:lnTo>
                    <a:pt x="90403" y="95017"/>
                  </a:lnTo>
                  <a:lnTo>
                    <a:pt x="92634" y="98203"/>
                  </a:lnTo>
                  <a:lnTo>
                    <a:pt x="92634" y="98203"/>
                  </a:lnTo>
                  <a:cubicBezTo>
                    <a:pt x="110180" y="83215"/>
                    <a:pt x="115261" y="58201"/>
                    <a:pt x="104952" y="37555"/>
                  </a:cubicBezTo>
                  <a:cubicBezTo>
                    <a:pt x="94643" y="16909"/>
                    <a:pt x="71596" y="5940"/>
                    <a:pt x="49072" y="10959"/>
                  </a:cubicBezTo>
                  <a:close/>
                </a:path>
              </a:pathLst>
            </a:custGeom>
            <a:solidFill>
              <a:srgbClr val="AEB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55"/>
          <p:cNvSpPr/>
          <p:nvPr/>
        </p:nvSpPr>
        <p:spPr>
          <a:xfrm>
            <a:off x="2477430" y="5246331"/>
            <a:ext cx="3688274"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dirty="0">
                <a:solidFill>
                  <a:srgbClr val="0A0090"/>
                </a:solidFill>
                <a:latin typeface="Libre Baskerville"/>
                <a:ea typeface="Libre Baskerville"/>
                <a:cs typeface="Libre Baskerville"/>
                <a:sym typeface="Libre Baskerville"/>
              </a:rPr>
              <a:t>-</a:t>
            </a:r>
            <a:r>
              <a:rPr lang="en-US" sz="2400" dirty="0" err="1">
                <a:solidFill>
                  <a:srgbClr val="0A0090"/>
                </a:solidFill>
                <a:latin typeface="Libre Baskerville"/>
                <a:ea typeface="Libre Baskerville"/>
                <a:cs typeface="Libre Baskerville"/>
                <a:sym typeface="Libre Baskerville"/>
              </a:rPr>
              <a:t>Scoblic</a:t>
            </a:r>
            <a:r>
              <a:rPr lang="en-US" sz="2400" dirty="0">
                <a:solidFill>
                  <a:srgbClr val="0A0090"/>
                </a:solidFill>
                <a:latin typeface="Libre Baskerville"/>
                <a:ea typeface="Libre Baskerville"/>
                <a:cs typeface="Libre Baskerville"/>
                <a:sym typeface="Libre Baskerville"/>
              </a:rPr>
              <a:t> 2020</a:t>
            </a:r>
            <a:endParaRPr dirty="0">
              <a:solidFill>
                <a:srgbClr val="0A0090"/>
              </a:solidFill>
            </a:endParaRPr>
          </a:p>
        </p:txBody>
      </p:sp>
      <p:sp>
        <p:nvSpPr>
          <p:cNvPr id="463" name="Google Shape;463;p55"/>
          <p:cNvSpPr/>
          <p:nvPr/>
        </p:nvSpPr>
        <p:spPr>
          <a:xfrm>
            <a:off x="684616" y="2590827"/>
            <a:ext cx="5651604" cy="27515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80" dirty="0">
                <a:solidFill>
                  <a:schemeClr val="dk1"/>
                </a:solidFill>
                <a:latin typeface="Libre Baskerville"/>
                <a:ea typeface="Libre Baskerville"/>
                <a:cs typeface="Libre Baskerville"/>
                <a:sym typeface="Libre Baskerville"/>
              </a:rPr>
              <a:t>heightens ability to </a:t>
            </a:r>
            <a:endParaRPr sz="900" dirty="0"/>
          </a:p>
          <a:p>
            <a:pPr marL="0" marR="0" lvl="0" indent="0" algn="l" rtl="0">
              <a:spcBef>
                <a:spcPts val="0"/>
              </a:spcBef>
              <a:spcAft>
                <a:spcPts val="0"/>
              </a:spcAft>
              <a:buNone/>
            </a:pPr>
            <a:endParaRPr sz="3340" b="1" dirty="0">
              <a:solidFill>
                <a:srgbClr val="000090"/>
              </a:solidFill>
              <a:latin typeface="Libre Baskerville"/>
              <a:ea typeface="Libre Baskerville"/>
              <a:cs typeface="Libre Baskerville"/>
              <a:sym typeface="Libre Baskerville"/>
            </a:endParaRPr>
          </a:p>
          <a:p>
            <a:pPr marL="0" marR="0" lvl="0" indent="0" algn="ctr" rtl="0">
              <a:spcBef>
                <a:spcPts val="0"/>
              </a:spcBef>
              <a:spcAft>
                <a:spcPts val="0"/>
              </a:spcAft>
              <a:buNone/>
            </a:pPr>
            <a:r>
              <a:rPr lang="en-US" sz="3340" b="1" dirty="0">
                <a:solidFill>
                  <a:srgbClr val="008000"/>
                </a:solidFill>
                <a:latin typeface="Libre Baskerville"/>
                <a:ea typeface="Libre Baskerville"/>
                <a:cs typeface="Libre Baskerville"/>
                <a:sym typeface="Libre Baskerville"/>
              </a:rPr>
              <a:t>SENSE</a:t>
            </a:r>
            <a:r>
              <a:rPr lang="en-US" sz="3340" dirty="0">
                <a:solidFill>
                  <a:srgbClr val="000090"/>
                </a:solidFill>
                <a:latin typeface="Libre Baskerville"/>
                <a:ea typeface="Libre Baskerville"/>
                <a:cs typeface="Libre Baskerville"/>
                <a:sym typeface="Libre Baskerville"/>
              </a:rPr>
              <a:t>. </a:t>
            </a:r>
            <a:r>
              <a:rPr lang="en-US" sz="3340" b="1" dirty="0">
                <a:solidFill>
                  <a:srgbClr val="FF6600"/>
                </a:solidFill>
                <a:latin typeface="Libre Baskerville"/>
                <a:ea typeface="Libre Baskerville"/>
                <a:cs typeface="Libre Baskerville"/>
                <a:sym typeface="Libre Baskerville"/>
              </a:rPr>
              <a:t>SHAPE.</a:t>
            </a:r>
            <a:r>
              <a:rPr lang="en-US" sz="3340" dirty="0">
                <a:solidFill>
                  <a:srgbClr val="000090"/>
                </a:solidFill>
                <a:latin typeface="Libre Baskerville"/>
                <a:ea typeface="Libre Baskerville"/>
                <a:cs typeface="Libre Baskerville"/>
                <a:sym typeface="Libre Baskerville"/>
              </a:rPr>
              <a:t> </a:t>
            </a:r>
            <a:r>
              <a:rPr lang="en-US" sz="3340" b="1" dirty="0">
                <a:solidFill>
                  <a:srgbClr val="0070C0"/>
                </a:solidFill>
                <a:latin typeface="Libre Baskerville"/>
                <a:ea typeface="Libre Baskerville"/>
                <a:cs typeface="Libre Baskerville"/>
                <a:sym typeface="Libre Baskerville"/>
              </a:rPr>
              <a:t>ADAPT</a:t>
            </a:r>
            <a:r>
              <a:rPr lang="en-US" sz="3340" dirty="0">
                <a:solidFill>
                  <a:srgbClr val="000090"/>
                </a:solidFill>
                <a:latin typeface="Libre Baskerville"/>
                <a:ea typeface="Libre Baskerville"/>
                <a:cs typeface="Libre Baskerville"/>
                <a:sym typeface="Libre Baskerville"/>
              </a:rPr>
              <a:t> </a:t>
            </a:r>
            <a:endParaRPr sz="900" dirty="0"/>
          </a:p>
          <a:p>
            <a:pPr marL="0" marR="0" lvl="0" indent="0" algn="l" rtl="0">
              <a:spcBef>
                <a:spcPts val="0"/>
              </a:spcBef>
              <a:spcAft>
                <a:spcPts val="0"/>
              </a:spcAft>
              <a:buNone/>
            </a:pPr>
            <a:endParaRPr sz="3340" dirty="0">
              <a:solidFill>
                <a:srgbClr val="000090"/>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2380" dirty="0">
                <a:solidFill>
                  <a:schemeClr val="dk1"/>
                </a:solidFill>
                <a:latin typeface="Libre Baskerville"/>
                <a:ea typeface="Libre Baskerville"/>
                <a:cs typeface="Libre Baskerville"/>
                <a:sym typeface="Libre Baskerville"/>
              </a:rPr>
              <a:t>to what happens in the years ahead</a:t>
            </a:r>
            <a:endParaRPr sz="900" dirty="0"/>
          </a:p>
        </p:txBody>
      </p:sp>
      <p:sp>
        <p:nvSpPr>
          <p:cNvPr id="464" name="Google Shape;464;p55"/>
          <p:cNvSpPr/>
          <p:nvPr/>
        </p:nvSpPr>
        <p:spPr>
          <a:xfrm>
            <a:off x="2276269" y="6563210"/>
            <a:ext cx="8415227"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dirty="0">
                <a:solidFill>
                  <a:schemeClr val="dk1"/>
                </a:solidFill>
                <a:latin typeface="Baskerville Old Face" panose="02020602080505020303" pitchFamily="18" charset="77"/>
                <a:ea typeface="Libre Baskerville"/>
                <a:cs typeface="Libre Baskerville"/>
                <a:sym typeface="Libre Baskerville"/>
              </a:rPr>
              <a:t>http://i0.wp.com/</a:t>
            </a:r>
            <a:r>
              <a:rPr lang="en-US" sz="1100" dirty="0" err="1">
                <a:solidFill>
                  <a:schemeClr val="dk1"/>
                </a:solidFill>
                <a:latin typeface="Baskerville Old Face" panose="02020602080505020303" pitchFamily="18" charset="77"/>
                <a:ea typeface="Libre Baskerville"/>
                <a:cs typeface="Libre Baskerville"/>
                <a:sym typeface="Libre Baskerville"/>
              </a:rPr>
              <a:t>www.nwedible.com</a:t>
            </a:r>
            <a:r>
              <a:rPr lang="en-US" sz="1100" dirty="0">
                <a:solidFill>
                  <a:schemeClr val="dk1"/>
                </a:solidFill>
                <a:latin typeface="Baskerville Old Face" panose="02020602080505020303" pitchFamily="18" charset="77"/>
                <a:ea typeface="Libre Baskerville"/>
                <a:cs typeface="Libre Baskerville"/>
                <a:sym typeface="Libre Baskerville"/>
              </a:rPr>
              <a:t>/wp-content/uploads/2015/03/</a:t>
            </a:r>
            <a:r>
              <a:rPr lang="en-US" sz="1100" dirty="0" err="1">
                <a:solidFill>
                  <a:schemeClr val="dk1"/>
                </a:solidFill>
                <a:latin typeface="Baskerville Old Face" panose="02020602080505020303" pitchFamily="18" charset="77"/>
                <a:ea typeface="Libre Baskerville"/>
                <a:cs typeface="Libre Baskerville"/>
                <a:sym typeface="Libre Baskerville"/>
              </a:rPr>
              <a:t>Creative-Brain.jpg?resize</a:t>
            </a:r>
            <a:r>
              <a:rPr lang="en-US" sz="1100" dirty="0">
                <a:solidFill>
                  <a:schemeClr val="dk1"/>
                </a:solidFill>
                <a:latin typeface="Baskerville Old Face" panose="02020602080505020303" pitchFamily="18" charset="77"/>
                <a:ea typeface="Libre Baskerville"/>
                <a:cs typeface="Libre Baskerville"/>
                <a:sym typeface="Libre Baskerville"/>
              </a:rPr>
              <a:t>=1024%2C1024</a:t>
            </a:r>
            <a:endParaRPr dirty="0">
              <a:latin typeface="Baskerville Old Face" panose="02020602080505020303" pitchFamily="18"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94" name="Google Shape;494;p58"/>
          <p:cNvSpPr txBox="1"/>
          <p:nvPr/>
        </p:nvSpPr>
        <p:spPr>
          <a:xfrm>
            <a:off x="1320351" y="433768"/>
            <a:ext cx="1039401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A0090"/>
                </a:solidFill>
                <a:latin typeface="Baskerville Old Face" panose="02020602080505020303" pitchFamily="18" charset="77"/>
                <a:ea typeface="Libre Baskerville"/>
                <a:cs typeface="Libre Baskerville"/>
                <a:sym typeface="Libre Baskerville"/>
              </a:rPr>
              <a:t>Benefits of Doing Foresight</a:t>
            </a:r>
            <a:endParaRPr sz="3200" dirty="0">
              <a:solidFill>
                <a:srgbClr val="0A0090"/>
              </a:solidFill>
              <a:latin typeface="Baskerville Old Face" panose="02020602080505020303" pitchFamily="18" charset="77"/>
              <a:ea typeface="Libre Baskerville"/>
              <a:cs typeface="Libre Baskerville"/>
              <a:sym typeface="Libre Baskerville"/>
            </a:endParaRPr>
          </a:p>
        </p:txBody>
      </p:sp>
      <p:grpSp>
        <p:nvGrpSpPr>
          <p:cNvPr id="495" name="Google Shape;495;p58"/>
          <p:cNvGrpSpPr/>
          <p:nvPr/>
        </p:nvGrpSpPr>
        <p:grpSpPr>
          <a:xfrm>
            <a:off x="731400" y="1377519"/>
            <a:ext cx="10826127" cy="4446205"/>
            <a:chOff x="326259" y="0"/>
            <a:chExt cx="10826127" cy="4446205"/>
          </a:xfrm>
        </p:grpSpPr>
        <p:sp>
          <p:nvSpPr>
            <p:cNvPr id="496" name="Google Shape;496;p58"/>
            <p:cNvSpPr/>
            <p:nvPr/>
          </p:nvSpPr>
          <p:spPr>
            <a:xfrm>
              <a:off x="326259" y="0"/>
              <a:ext cx="10826127" cy="948534"/>
            </a:xfrm>
            <a:prstGeom prst="roundRect">
              <a:avLst>
                <a:gd name="adj" fmla="val 10000"/>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8"/>
            <p:cNvSpPr txBox="1"/>
            <p:nvPr/>
          </p:nvSpPr>
          <p:spPr>
            <a:xfrm>
              <a:off x="326259" y="0"/>
              <a:ext cx="10826127" cy="849301"/>
            </a:xfrm>
            <a:prstGeom prst="rect">
              <a:avLst/>
            </a:prstGeom>
            <a:noFill/>
            <a:ln>
              <a:noFill/>
            </a:ln>
          </p:spPr>
          <p:txBody>
            <a:bodyPr spcFirstLastPara="1" wrap="square" lIns="227575" tIns="227575" rIns="227575" bIns="121900" anchor="t" anchorCtr="0">
              <a:noAutofit/>
            </a:bodyPr>
            <a:lstStyle/>
            <a:p>
              <a:pPr marL="0" marR="0" lvl="0" indent="0" algn="l" rtl="0">
                <a:lnSpc>
                  <a:spcPct val="90000"/>
                </a:lnSpc>
                <a:spcBef>
                  <a:spcPts val="0"/>
                </a:spcBef>
                <a:spcAft>
                  <a:spcPts val="0"/>
                </a:spcAft>
                <a:buNone/>
              </a:pPr>
              <a:r>
                <a:rPr lang="en-US" sz="3600" b="1" i="0" dirty="0">
                  <a:solidFill>
                    <a:schemeClr val="lt1"/>
                  </a:solidFill>
                  <a:latin typeface="Baskerville Old Face" panose="02020602080505020303" pitchFamily="18" charset="77"/>
                  <a:ea typeface="Libre Baskerville"/>
                  <a:cs typeface="Libre Baskerville"/>
                  <a:sym typeface="Libre Baskerville"/>
                </a:rPr>
                <a:t>Q: Why should I embark on a Foresight exercise?</a:t>
              </a:r>
              <a:endParaRPr sz="3600" dirty="0">
                <a:solidFill>
                  <a:schemeClr val="lt1"/>
                </a:solidFill>
                <a:latin typeface="Baskerville Old Face" panose="02020602080505020303" pitchFamily="18" charset="77"/>
                <a:ea typeface="Libre Baskerville"/>
                <a:cs typeface="Libre Baskerville"/>
                <a:sym typeface="Libre Baskerville"/>
              </a:endParaRPr>
            </a:p>
          </p:txBody>
        </p:sp>
        <p:sp>
          <p:nvSpPr>
            <p:cNvPr id="498" name="Google Shape;498;p58"/>
            <p:cNvSpPr/>
            <p:nvPr/>
          </p:nvSpPr>
          <p:spPr>
            <a:xfrm>
              <a:off x="342004" y="1282764"/>
              <a:ext cx="10736018" cy="3148273"/>
            </a:xfrm>
            <a:prstGeom prst="roundRect">
              <a:avLst>
                <a:gd name="adj" fmla="val 10000"/>
              </a:avLst>
            </a:prstGeom>
            <a:solidFill>
              <a:schemeClr val="lt1">
                <a:alpha val="89803"/>
              </a:schemeClr>
            </a:solidFill>
            <a:ln w="12700" cap="flat" cmpd="sng">
              <a:solidFill>
                <a:srgbClr val="C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8"/>
            <p:cNvSpPr txBox="1"/>
            <p:nvPr/>
          </p:nvSpPr>
          <p:spPr>
            <a:xfrm>
              <a:off x="342004" y="1482352"/>
              <a:ext cx="10375780" cy="2963853"/>
            </a:xfrm>
            <a:prstGeom prst="rect">
              <a:avLst/>
            </a:prstGeom>
            <a:noFill/>
            <a:ln>
              <a:noFill/>
            </a:ln>
          </p:spPr>
          <p:txBody>
            <a:bodyPr spcFirstLastPara="1" wrap="square" lIns="170675" tIns="170675" rIns="170675" bIns="170675" anchor="t" anchorCtr="0">
              <a:noAutofit/>
            </a:bodyPr>
            <a:lstStyle/>
            <a:p>
              <a:pPr marL="228600" marR="0" lvl="1" indent="-209550" algn="l" rtl="0">
                <a:lnSpc>
                  <a:spcPct val="90000"/>
                </a:lnSpc>
                <a:spcBef>
                  <a:spcPts val="0"/>
                </a:spcBef>
                <a:spcAft>
                  <a:spcPts val="0"/>
                </a:spcAft>
                <a:buClr>
                  <a:srgbClr val="FF0000"/>
                </a:buClr>
                <a:buSzPts val="2100"/>
                <a:buFont typeface="Libre Baskerville"/>
                <a:buChar char="•"/>
              </a:pPr>
              <a:r>
                <a:rPr lang="en-US" sz="2400" b="0" i="0" u="none" strike="noStrike" cap="none" dirty="0">
                  <a:solidFill>
                    <a:schemeClr val="tx1"/>
                  </a:solidFill>
                  <a:latin typeface="Baskerville Old Face" panose="02020602080505020303" pitchFamily="18" charset="77"/>
                  <a:ea typeface="Libre Baskerville"/>
                  <a:cs typeface="Libre Baskerville"/>
                  <a:sym typeface="Libre Baskerville"/>
                </a:rPr>
                <a:t>Generate new ideas and approaches to a policy or strategy area</a:t>
              </a:r>
              <a:endParaRPr sz="2400" b="0" i="0" u="none" strike="noStrike" cap="none" dirty="0">
                <a:solidFill>
                  <a:schemeClr val="tx1"/>
                </a:solidFill>
                <a:latin typeface="Baskerville Old Face" panose="02020602080505020303" pitchFamily="18" charset="77"/>
                <a:ea typeface="Libre Baskerville"/>
                <a:cs typeface="Libre Baskerville"/>
                <a:sym typeface="Libre Baskerville"/>
              </a:endParaRPr>
            </a:p>
            <a:p>
              <a:pPr marL="228600" marR="0" lvl="1" indent="-209550" algn="l" rtl="0">
                <a:lnSpc>
                  <a:spcPct val="90000"/>
                </a:lnSpc>
                <a:spcBef>
                  <a:spcPts val="360"/>
                </a:spcBef>
                <a:spcAft>
                  <a:spcPts val="0"/>
                </a:spcAft>
                <a:buClr>
                  <a:srgbClr val="000090"/>
                </a:buClr>
                <a:buSzPts val="2100"/>
                <a:buFont typeface="Libre Baskerville"/>
                <a:buChar char="•"/>
              </a:pPr>
              <a:r>
                <a:rPr lang="en-US" sz="2400" b="0" i="0" u="none" strike="noStrike" cap="none" dirty="0">
                  <a:solidFill>
                    <a:schemeClr val="tx1"/>
                  </a:solidFill>
                  <a:latin typeface="Baskerville Old Face" panose="02020602080505020303" pitchFamily="18" charset="77"/>
                  <a:ea typeface="Libre Baskerville"/>
                  <a:cs typeface="Libre Baskerville"/>
                  <a:sym typeface="Libre Baskerville"/>
                </a:rPr>
                <a:t>Explore innovative ways of responding to policy challenges</a:t>
              </a:r>
              <a:endParaRPr sz="2400" b="0" i="0" u="none" strike="noStrike" cap="none" dirty="0">
                <a:solidFill>
                  <a:schemeClr val="tx1"/>
                </a:solidFill>
                <a:latin typeface="Baskerville Old Face" panose="02020602080505020303" pitchFamily="18" charset="77"/>
                <a:ea typeface="Libre Baskerville"/>
                <a:cs typeface="Libre Baskerville"/>
                <a:sym typeface="Libre Baskerville"/>
              </a:endParaRPr>
            </a:p>
            <a:p>
              <a:pPr marL="228600" marR="0" lvl="1" indent="-209550" algn="l" rtl="0">
                <a:lnSpc>
                  <a:spcPct val="90000"/>
                </a:lnSpc>
                <a:spcBef>
                  <a:spcPts val="360"/>
                </a:spcBef>
                <a:spcAft>
                  <a:spcPts val="0"/>
                </a:spcAft>
                <a:buClr>
                  <a:srgbClr val="008000"/>
                </a:buClr>
                <a:buSzPts val="2100"/>
                <a:buFont typeface="Libre Baskerville"/>
                <a:buChar char="•"/>
              </a:pPr>
              <a:r>
                <a:rPr lang="en-US" sz="2400" b="0" i="0" u="none" strike="noStrike" cap="none" dirty="0">
                  <a:solidFill>
                    <a:schemeClr val="tx1"/>
                  </a:solidFill>
                  <a:latin typeface="Baskerville Old Face" panose="02020602080505020303" pitchFamily="18" charset="77"/>
                  <a:ea typeface="Libre Baskerville"/>
                  <a:cs typeface="Libre Baskerville"/>
                  <a:sym typeface="Libre Baskerville"/>
                </a:rPr>
                <a:t>Shift the focus of senior leader/management dialogue towards the long term </a:t>
              </a:r>
              <a:endParaRPr sz="2400" b="0" i="0" u="none" strike="noStrike" cap="none" dirty="0">
                <a:solidFill>
                  <a:schemeClr val="tx1"/>
                </a:solidFill>
                <a:latin typeface="Baskerville Old Face" panose="02020602080505020303" pitchFamily="18" charset="77"/>
                <a:ea typeface="Libre Baskerville"/>
                <a:cs typeface="Libre Baskerville"/>
                <a:sym typeface="Libre Baskerville"/>
              </a:endParaRPr>
            </a:p>
            <a:p>
              <a:pPr marL="228600" marR="0" lvl="1" indent="-209550" algn="l" rtl="0">
                <a:lnSpc>
                  <a:spcPct val="90000"/>
                </a:lnSpc>
                <a:spcBef>
                  <a:spcPts val="360"/>
                </a:spcBef>
                <a:spcAft>
                  <a:spcPts val="0"/>
                </a:spcAft>
                <a:buClr>
                  <a:srgbClr val="FF0000"/>
                </a:buClr>
                <a:buSzPts val="2100"/>
                <a:buFont typeface="Libre Baskerville"/>
                <a:buChar char="•"/>
              </a:pPr>
              <a:r>
                <a:rPr lang="en-US" sz="2400" b="0" i="0" u="none" strike="noStrike" cap="none" dirty="0">
                  <a:solidFill>
                    <a:schemeClr val="tx1"/>
                  </a:solidFill>
                  <a:latin typeface="Baskerville Old Face" panose="02020602080505020303" pitchFamily="18" charset="77"/>
                  <a:ea typeface="Libre Baskerville"/>
                  <a:cs typeface="Libre Baskerville"/>
                  <a:sym typeface="Libre Baskerville"/>
                </a:rPr>
                <a:t>Improve the culture of strategic thinking to be more agile, adaptive, proactive and future-facing</a:t>
              </a:r>
              <a:endParaRPr sz="2400" b="0" i="0" u="none" strike="noStrike" cap="none" dirty="0">
                <a:solidFill>
                  <a:schemeClr val="tx1"/>
                </a:solidFill>
                <a:latin typeface="Baskerville Old Face" panose="02020602080505020303" pitchFamily="18" charset="77"/>
                <a:ea typeface="Libre Baskerville"/>
                <a:cs typeface="Libre Baskerville"/>
                <a:sym typeface="Libre Baskerville"/>
              </a:endParaRPr>
            </a:p>
            <a:p>
              <a:pPr marL="228600" marR="0" lvl="1" indent="-209550" algn="l" rtl="0">
                <a:lnSpc>
                  <a:spcPct val="90000"/>
                </a:lnSpc>
                <a:spcBef>
                  <a:spcPts val="360"/>
                </a:spcBef>
                <a:spcAft>
                  <a:spcPts val="0"/>
                </a:spcAft>
                <a:buClr>
                  <a:srgbClr val="000090"/>
                </a:buClr>
                <a:buSzPts val="2100"/>
                <a:buFont typeface="Libre Baskerville"/>
                <a:buChar char="•"/>
              </a:pPr>
              <a:r>
                <a:rPr lang="en-US" sz="2400" b="0" i="0" u="none" strike="noStrike" cap="none" dirty="0">
                  <a:solidFill>
                    <a:schemeClr val="tx1"/>
                  </a:solidFill>
                  <a:latin typeface="Baskerville Old Face" panose="02020602080505020303" pitchFamily="18" charset="77"/>
                  <a:ea typeface="Libre Baskerville"/>
                  <a:cs typeface="Libre Baskerville"/>
                  <a:sym typeface="Libre Baskerville"/>
                </a:rPr>
                <a:t>Show or attain ‘thought leadership’ on a given topic</a:t>
              </a:r>
              <a:endParaRPr sz="2400" b="0" i="0" u="none" strike="noStrike" cap="none" dirty="0">
                <a:solidFill>
                  <a:schemeClr val="tx1"/>
                </a:solidFill>
                <a:latin typeface="Baskerville Old Face" panose="02020602080505020303" pitchFamily="18" charset="77"/>
                <a:ea typeface="Libre Baskerville"/>
                <a:cs typeface="Libre Baskerville"/>
                <a:sym typeface="Libre Baskerville"/>
              </a:endParaRPr>
            </a:p>
          </p:txBody>
        </p:sp>
      </p:grpSp>
      <p:cxnSp>
        <p:nvCxnSpPr>
          <p:cNvPr id="500" name="Google Shape;500;p58"/>
          <p:cNvCxnSpPr/>
          <p:nvPr/>
        </p:nvCxnSpPr>
        <p:spPr>
          <a:xfrm>
            <a:off x="747145" y="1111430"/>
            <a:ext cx="10736018" cy="0"/>
          </a:xfrm>
          <a:prstGeom prst="straightConnector1">
            <a:avLst/>
          </a:prstGeom>
          <a:noFill/>
          <a:ln w="19050" cap="flat" cmpd="sng">
            <a:solidFill>
              <a:srgbClr val="C00000"/>
            </a:solidFill>
            <a:prstDash val="solid"/>
            <a:miter lim="800000"/>
            <a:headEnd type="none" w="sm" len="sm"/>
            <a:tailEnd type="none" w="sm" len="sm"/>
          </a:ln>
        </p:spPr>
      </p:cxnSp>
      <p:sp>
        <p:nvSpPr>
          <p:cNvPr id="507" name="Google Shape;507;p58"/>
          <p:cNvSpPr txBox="1"/>
          <p:nvPr/>
        </p:nvSpPr>
        <p:spPr>
          <a:xfrm>
            <a:off x="1499723" y="6421996"/>
            <a:ext cx="919255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0A0090"/>
                </a:solidFill>
                <a:latin typeface="Baskerville Old Face" panose="02020602080505020303" pitchFamily="18" charset="77"/>
                <a:ea typeface="Libre Baskerville"/>
                <a:cs typeface="Libre Baskerville"/>
                <a:sym typeface="Libre Baskerville"/>
              </a:rPr>
              <a:t>Government Office for Science, The Futures Toolkit, 2017 </a:t>
            </a:r>
            <a:endParaRPr dirty="0">
              <a:solidFill>
                <a:srgbClr val="0A0090"/>
              </a:solidFill>
              <a:latin typeface="Baskerville Old Face" panose="02020602080505020303" pitchFamily="18" charset="77"/>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p41"/>
          <p:cNvSpPr/>
          <p:nvPr/>
        </p:nvSpPr>
        <p:spPr>
          <a:xfrm>
            <a:off x="1690873" y="224396"/>
            <a:ext cx="9505800" cy="1034100"/>
          </a:xfrm>
          <a:prstGeom prst="rect">
            <a:avLst/>
          </a:prstGeom>
          <a:noFill/>
          <a:ln>
            <a:noFill/>
          </a:ln>
        </p:spPr>
        <p:txBody>
          <a:bodyPr spcFirstLastPara="1" wrap="square" lIns="109700" tIns="54825" rIns="109700" bIns="54825" anchor="t" anchorCtr="0">
            <a:noAutofit/>
          </a:bodyPr>
          <a:lstStyle/>
          <a:p>
            <a:pPr marL="0" marR="0" lvl="0" indent="0" algn="l" rtl="0">
              <a:spcBef>
                <a:spcPts val="0"/>
              </a:spcBef>
              <a:spcAft>
                <a:spcPts val="0"/>
              </a:spcAft>
              <a:buNone/>
            </a:pPr>
            <a:r>
              <a:rPr lang="en-US" sz="5400" b="1" i="0" u="none" strike="noStrike" cap="none" dirty="0">
                <a:solidFill>
                  <a:srgbClr val="0A0090"/>
                </a:solidFill>
                <a:latin typeface="Baskerville Old Face" panose="02020602080505020303" pitchFamily="18" charset="77"/>
                <a:ea typeface="Libre Baskerville"/>
                <a:cs typeface="Libre Baskerville"/>
                <a:sym typeface="Libre Baskerville"/>
              </a:rPr>
              <a:t>Objectives</a:t>
            </a:r>
            <a:endParaRPr sz="2800" b="1" i="0" u="none" strike="noStrike" cap="none" dirty="0">
              <a:solidFill>
                <a:srgbClr val="0A0090"/>
              </a:solidFill>
              <a:latin typeface="Baskerville Old Face" panose="02020602080505020303" pitchFamily="18" charset="77"/>
              <a:ea typeface="Libre Baskerville"/>
              <a:cs typeface="Libre Baskerville"/>
              <a:sym typeface="Libre Baskerville"/>
            </a:endParaRPr>
          </a:p>
        </p:txBody>
      </p:sp>
      <p:sp>
        <p:nvSpPr>
          <p:cNvPr id="293" name="Google Shape;293;p41"/>
          <p:cNvSpPr/>
          <p:nvPr/>
        </p:nvSpPr>
        <p:spPr>
          <a:xfrm>
            <a:off x="685873" y="1688008"/>
            <a:ext cx="10510800" cy="4099500"/>
          </a:xfrm>
          <a:prstGeom prst="rect">
            <a:avLst/>
          </a:prstGeom>
          <a:noFill/>
          <a:ln>
            <a:noFill/>
          </a:ln>
        </p:spPr>
        <p:txBody>
          <a:bodyPr spcFirstLastPara="1" wrap="square" lIns="109700" tIns="54825" rIns="109700" bIns="54825" anchor="t" anchorCtr="0">
            <a:noAutofit/>
          </a:bodyPr>
          <a:lstStyle/>
          <a:p>
            <a:pPr marL="457200" marR="0" lvl="0" indent="-457200" algn="just" rtl="0">
              <a:spcBef>
                <a:spcPts val="0"/>
              </a:spcBef>
              <a:spcAft>
                <a:spcPts val="0"/>
              </a:spcAft>
              <a:buClr>
                <a:schemeClr val="dk1"/>
              </a:buClr>
              <a:buSzPts val="3200"/>
              <a:buFont typeface="Courier New"/>
              <a:buChar char="o"/>
            </a:pPr>
            <a:r>
              <a:rPr lang="en-US" sz="2800" b="0" i="0" u="none" strike="noStrike" cap="none" dirty="0">
                <a:solidFill>
                  <a:schemeClr val="tx1"/>
                </a:solidFill>
                <a:latin typeface="Baskerville Old Face" panose="02020602080505020303" pitchFamily="18" charset="77"/>
                <a:ea typeface="Libre Baskerville"/>
                <a:cs typeface="Libre Baskerville"/>
                <a:sym typeface="Libre Baskerville"/>
              </a:rPr>
              <a:t>To promote a culture of anticipatory, agile and collaborative educational system; and to consider changing mindsets as a solution (using </a:t>
            </a:r>
            <a:r>
              <a:rPr lang="en-US" sz="2800" b="0" i="1" u="none" strike="noStrike" cap="none" dirty="0" err="1">
                <a:solidFill>
                  <a:schemeClr val="tx1"/>
                </a:solidFill>
                <a:latin typeface="Baskerville Old Face" panose="02020602080505020303" pitchFamily="18" charset="77"/>
                <a:ea typeface="Libre Baskerville"/>
                <a:cs typeface="Libre Baskerville"/>
                <a:sym typeface="Libre Baskerville"/>
              </a:rPr>
              <a:t>Hiraya</a:t>
            </a:r>
            <a:r>
              <a:rPr lang="en-US" sz="2800" b="0" i="0" u="none" strike="noStrike" cap="none" dirty="0">
                <a:solidFill>
                  <a:schemeClr val="tx1"/>
                </a:solidFill>
                <a:latin typeface="Baskerville Old Face" panose="02020602080505020303" pitchFamily="18" charset="77"/>
                <a:ea typeface="Libre Baskerville"/>
                <a:cs typeface="Libre Baskerville"/>
                <a:sym typeface="Libre Baskerville"/>
              </a:rPr>
              <a:t> Foresight and Futures Thinking under the </a:t>
            </a:r>
            <a:r>
              <a:rPr lang="en-US" sz="2800" b="1" i="0" u="none" strike="noStrike" cap="none" dirty="0">
                <a:solidFill>
                  <a:schemeClr val="tx1"/>
                </a:solidFill>
                <a:latin typeface="Baskerville Old Face" panose="02020602080505020303" pitchFamily="18" charset="77"/>
                <a:ea typeface="Libre Baskerville"/>
                <a:cs typeface="Libre Baskerville"/>
                <a:sym typeface="Libre Baskerville"/>
              </a:rPr>
              <a:t>Futures Leadership and Governance Framework) </a:t>
            </a:r>
            <a:r>
              <a:rPr lang="en-US" sz="2000" b="1" i="0" u="none" strike="noStrike" cap="none" dirty="0">
                <a:solidFill>
                  <a:srgbClr val="0A0090"/>
                </a:solidFill>
                <a:latin typeface="Baskerville Old Face" panose="02020602080505020303" pitchFamily="18" charset="77"/>
                <a:ea typeface="Libre Baskerville"/>
                <a:cs typeface="Libre Baskerville"/>
                <a:sym typeface="Libre Baskerville"/>
              </a:rPr>
              <a:t>(Perante-Calina 2020)</a:t>
            </a:r>
            <a:r>
              <a:rPr lang="en-US" sz="2800" b="1" i="0" u="none" strike="noStrike" cap="none" dirty="0">
                <a:solidFill>
                  <a:srgbClr val="0A0090"/>
                </a:solidFill>
                <a:latin typeface="Baskerville Old Face" panose="02020602080505020303" pitchFamily="18" charset="77"/>
                <a:ea typeface="Libre Baskerville"/>
                <a:cs typeface="Libre Baskerville"/>
                <a:sym typeface="Libre Baskerville"/>
              </a:rPr>
              <a:t> </a:t>
            </a:r>
            <a:endParaRPr sz="2800" dirty="0">
              <a:solidFill>
                <a:srgbClr val="0A0090"/>
              </a:solidFill>
              <a:latin typeface="Baskerville Old Face" panose="02020602080505020303" pitchFamily="18" charset="77"/>
            </a:endParaRPr>
          </a:p>
          <a:p>
            <a:pPr marL="457200" marR="0" lvl="0" indent="-254000" algn="just" rtl="0">
              <a:spcBef>
                <a:spcPts val="0"/>
              </a:spcBef>
              <a:spcAft>
                <a:spcPts val="0"/>
              </a:spcAft>
              <a:buClr>
                <a:schemeClr val="dk1"/>
              </a:buClr>
              <a:buSzPts val="3200"/>
              <a:buFont typeface="Courier New"/>
              <a:buNone/>
            </a:pPr>
            <a:endParaRPr sz="2800" b="0" i="0" u="none" strike="noStrike" cap="none" dirty="0">
              <a:solidFill>
                <a:schemeClr val="tx1"/>
              </a:solidFill>
              <a:latin typeface="Baskerville Old Face" panose="02020602080505020303" pitchFamily="18" charset="77"/>
              <a:ea typeface="Libre Baskerville"/>
              <a:cs typeface="Libre Baskerville"/>
              <a:sym typeface="Libre Baskerville"/>
            </a:endParaRPr>
          </a:p>
          <a:p>
            <a:pPr marL="457200" marR="0" lvl="0" indent="-457200" algn="just" rtl="0">
              <a:spcBef>
                <a:spcPts val="0"/>
              </a:spcBef>
              <a:spcAft>
                <a:spcPts val="0"/>
              </a:spcAft>
              <a:buClr>
                <a:schemeClr val="dk1"/>
              </a:buClr>
              <a:buSzPts val="3200"/>
              <a:buFont typeface="Courier New"/>
              <a:buChar char="o"/>
            </a:pPr>
            <a:r>
              <a:rPr lang="en-US" sz="2800" b="0" i="0" u="none" strike="noStrike" cap="none" dirty="0">
                <a:solidFill>
                  <a:schemeClr val="tx1"/>
                </a:solidFill>
                <a:latin typeface="Baskerville Old Face" panose="02020602080505020303" pitchFamily="18" charset="77"/>
                <a:ea typeface="Libre Baskerville"/>
                <a:cs typeface="Libre Baskerville"/>
                <a:sym typeface="Libre Baskerville"/>
              </a:rPr>
              <a:t>To provide practical application of the framework to reflect the futures-readiness of the Philippine educational system</a:t>
            </a:r>
            <a:endParaRPr sz="2800" b="1" i="0" u="none" strike="noStrike" cap="none" dirty="0">
              <a:solidFill>
                <a:schemeClr val="tx1"/>
              </a:solidFill>
              <a:latin typeface="Baskerville Old Face" panose="02020602080505020303" pitchFamily="18" charset="77"/>
              <a:ea typeface="Libre Baskerville"/>
              <a:cs typeface="Libre Baskerville"/>
              <a:sym typeface="Libre Baskervil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94" name="Google Shape;494;p58"/>
          <p:cNvSpPr txBox="1"/>
          <p:nvPr/>
        </p:nvSpPr>
        <p:spPr>
          <a:xfrm>
            <a:off x="1320351" y="433768"/>
            <a:ext cx="1039401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A0090"/>
                </a:solidFill>
                <a:latin typeface="Baskerville Old Face" panose="02020602080505020303" pitchFamily="18" charset="77"/>
                <a:ea typeface="Libre Baskerville"/>
                <a:cs typeface="Libre Baskerville"/>
                <a:sym typeface="Libre Baskerville"/>
              </a:rPr>
              <a:t>Benefits of Doing Foresight</a:t>
            </a:r>
            <a:endParaRPr sz="3200" dirty="0">
              <a:solidFill>
                <a:srgbClr val="0A0090"/>
              </a:solidFill>
              <a:latin typeface="Baskerville Old Face" panose="02020602080505020303" pitchFamily="18" charset="77"/>
              <a:ea typeface="Libre Baskerville"/>
              <a:cs typeface="Libre Baskerville"/>
              <a:sym typeface="Libre Baskerville"/>
            </a:endParaRPr>
          </a:p>
        </p:txBody>
      </p:sp>
      <p:pic>
        <p:nvPicPr>
          <p:cNvPr id="3" name="Picture 2">
            <a:extLst>
              <a:ext uri="{FF2B5EF4-FFF2-40B4-BE49-F238E27FC236}">
                <a16:creationId xmlns:a16="http://schemas.microsoft.com/office/drawing/2014/main" id="{83F77B4A-CF65-BA8D-764F-97E3D5B28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1849" y="3142992"/>
            <a:ext cx="3132515" cy="7990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870;p88">
            <a:extLst>
              <a:ext uri="{FF2B5EF4-FFF2-40B4-BE49-F238E27FC236}">
                <a16:creationId xmlns:a16="http://schemas.microsoft.com/office/drawing/2014/main" id="{D625A887-BE71-4CC4-841A-121B40C30018}"/>
              </a:ext>
            </a:extLst>
          </p:cNvPr>
          <p:cNvGrpSpPr/>
          <p:nvPr/>
        </p:nvGrpSpPr>
        <p:grpSpPr>
          <a:xfrm>
            <a:off x="1146037" y="0"/>
            <a:ext cx="6955091" cy="5585996"/>
            <a:chOff x="297639" y="191170"/>
            <a:chExt cx="6614447" cy="5585996"/>
          </a:xfrm>
        </p:grpSpPr>
        <p:sp>
          <p:nvSpPr>
            <p:cNvPr id="5" name="Google Shape;871;p88">
              <a:extLst>
                <a:ext uri="{FF2B5EF4-FFF2-40B4-BE49-F238E27FC236}">
                  <a16:creationId xmlns:a16="http://schemas.microsoft.com/office/drawing/2014/main" id="{F60C7B02-3BAD-CBD5-52DE-354FFD7C43BC}"/>
                </a:ext>
              </a:extLst>
            </p:cNvPr>
            <p:cNvSpPr/>
            <p:nvPr/>
          </p:nvSpPr>
          <p:spPr>
            <a:xfrm>
              <a:off x="300629" y="2012295"/>
              <a:ext cx="1139700" cy="1139700"/>
            </a:xfrm>
            <a:prstGeom prst="ellipse">
              <a:avLst/>
            </a:prstGeom>
            <a:solidFill>
              <a:srgbClr val="0070C0"/>
            </a:solidFill>
            <a:ln>
              <a:noFill/>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6" name="Google Shape;872;p88">
              <a:extLst>
                <a:ext uri="{FF2B5EF4-FFF2-40B4-BE49-F238E27FC236}">
                  <a16:creationId xmlns:a16="http://schemas.microsoft.com/office/drawing/2014/main" id="{517A86AB-1007-2253-3841-4AF18F5A2B88}"/>
                </a:ext>
              </a:extLst>
            </p:cNvPr>
            <p:cNvSpPr/>
            <p:nvPr/>
          </p:nvSpPr>
          <p:spPr>
            <a:xfrm>
              <a:off x="1500575" y="191170"/>
              <a:ext cx="5173050" cy="113958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7" name="Google Shape;873;p88">
              <a:extLst>
                <a:ext uri="{FF2B5EF4-FFF2-40B4-BE49-F238E27FC236}">
                  <a16:creationId xmlns:a16="http://schemas.microsoft.com/office/drawing/2014/main" id="{11DD7AAE-96E7-EA58-7119-FCFAA97E1941}"/>
                </a:ext>
              </a:extLst>
            </p:cNvPr>
            <p:cNvSpPr txBox="1"/>
            <p:nvPr/>
          </p:nvSpPr>
          <p:spPr>
            <a:xfrm>
              <a:off x="1500575" y="2012295"/>
              <a:ext cx="5172900" cy="1139700"/>
            </a:xfrm>
            <a:prstGeom prst="rect">
              <a:avLst/>
            </a:prstGeom>
            <a:noFill/>
            <a:ln>
              <a:noFill/>
            </a:ln>
          </p:spPr>
          <p:txBody>
            <a:bodyPr spcFirstLastPara="1" wrap="square" lIns="0" tIns="30475" rIns="0" bIns="30475" anchor="ctr" anchorCtr="0">
              <a:noAutofit/>
            </a:bodyPr>
            <a:lstStyle/>
            <a:p>
              <a:pPr marL="0" marR="0" lvl="0" indent="0" algn="just" rtl="0">
                <a:lnSpc>
                  <a:spcPct val="90000"/>
                </a:lnSpc>
                <a:spcBef>
                  <a:spcPts val="0"/>
                </a:spcBef>
                <a:spcAft>
                  <a:spcPts val="0"/>
                </a:spcAft>
                <a:buClr>
                  <a:schemeClr val="dk1"/>
                </a:buClr>
                <a:buSzPts val="2400"/>
                <a:buFont typeface="Libre Baskerville"/>
                <a:buNone/>
              </a:pPr>
              <a:r>
                <a:rPr lang="en-US" sz="2400" b="1" dirty="0">
                  <a:solidFill>
                    <a:srgbClr val="0070C0"/>
                  </a:solidFill>
                  <a:latin typeface="Baskerville Old Face" panose="02020602080505020303" pitchFamily="18" charset="77"/>
                  <a:ea typeface="Libre Baskerville"/>
                  <a:cs typeface="Libre Baskerville"/>
                  <a:sym typeface="Libre Baskerville"/>
                </a:rPr>
                <a:t>Better anticipation: </a:t>
              </a:r>
              <a:r>
                <a:rPr lang="en-US" sz="2400" dirty="0">
                  <a:solidFill>
                    <a:schemeClr val="dk1"/>
                  </a:solidFill>
                  <a:latin typeface="Baskerville Old Face" panose="02020602080505020303" pitchFamily="18" charset="77"/>
                  <a:ea typeface="Libre Baskerville"/>
                  <a:cs typeface="Libre Baskerville"/>
                  <a:sym typeface="Libre Baskerville"/>
                </a:rPr>
                <a:t>to identify and prepare sooner for new opportunities and challenges that could emerge in the future;</a:t>
              </a:r>
              <a:endParaRPr sz="1800" dirty="0">
                <a:solidFill>
                  <a:schemeClr val="dk1"/>
                </a:solidFill>
                <a:latin typeface="Baskerville Old Face" panose="02020602080505020303" pitchFamily="18" charset="77"/>
                <a:sym typeface="Arial"/>
              </a:endParaRPr>
            </a:p>
          </p:txBody>
        </p:sp>
        <p:sp>
          <p:nvSpPr>
            <p:cNvPr id="8" name="Google Shape;874;p88">
              <a:extLst>
                <a:ext uri="{FF2B5EF4-FFF2-40B4-BE49-F238E27FC236}">
                  <a16:creationId xmlns:a16="http://schemas.microsoft.com/office/drawing/2014/main" id="{05B1DA94-1F2E-0451-4FC8-88280B5A178B}"/>
                </a:ext>
              </a:extLst>
            </p:cNvPr>
            <p:cNvSpPr/>
            <p:nvPr/>
          </p:nvSpPr>
          <p:spPr>
            <a:xfrm>
              <a:off x="297639" y="3334162"/>
              <a:ext cx="1139700" cy="1139700"/>
            </a:xfrm>
            <a:prstGeom prst="ellipse">
              <a:avLst/>
            </a:prstGeom>
            <a:solidFill>
              <a:schemeClr val="accent5">
                <a:lumMod val="75000"/>
              </a:schemeClr>
            </a:solidFill>
            <a:ln>
              <a:noFill/>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9" name="Google Shape;875;p88">
              <a:extLst>
                <a:ext uri="{FF2B5EF4-FFF2-40B4-BE49-F238E27FC236}">
                  <a16:creationId xmlns:a16="http://schemas.microsoft.com/office/drawing/2014/main" id="{5C6B59F1-F43C-24CA-FC1A-00377875A904}"/>
                </a:ext>
              </a:extLst>
            </p:cNvPr>
            <p:cNvSpPr/>
            <p:nvPr/>
          </p:nvSpPr>
          <p:spPr>
            <a:xfrm>
              <a:off x="1529486" y="1514348"/>
              <a:ext cx="5382570" cy="113958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10" name="Google Shape;876;p88">
              <a:extLst>
                <a:ext uri="{FF2B5EF4-FFF2-40B4-BE49-F238E27FC236}">
                  <a16:creationId xmlns:a16="http://schemas.microsoft.com/office/drawing/2014/main" id="{52CE7C08-F04D-D1FD-305B-748C36D421C3}"/>
                </a:ext>
              </a:extLst>
            </p:cNvPr>
            <p:cNvSpPr txBox="1"/>
            <p:nvPr/>
          </p:nvSpPr>
          <p:spPr>
            <a:xfrm>
              <a:off x="1529486" y="3335473"/>
              <a:ext cx="5382600" cy="1139700"/>
            </a:xfrm>
            <a:prstGeom prst="rect">
              <a:avLst/>
            </a:prstGeom>
            <a:noFill/>
            <a:ln>
              <a:noFill/>
            </a:ln>
          </p:spPr>
          <p:txBody>
            <a:bodyPr spcFirstLastPara="1" wrap="square" lIns="0" tIns="30475" rIns="0" bIns="30475" anchor="ctr" anchorCtr="0">
              <a:noAutofit/>
            </a:bodyPr>
            <a:lstStyle/>
            <a:p>
              <a:pPr marL="0" marR="0" lvl="0" indent="0" algn="just" rtl="0">
                <a:lnSpc>
                  <a:spcPct val="90000"/>
                </a:lnSpc>
                <a:spcBef>
                  <a:spcPts val="0"/>
                </a:spcBef>
                <a:spcAft>
                  <a:spcPts val="0"/>
                </a:spcAft>
                <a:buClr>
                  <a:schemeClr val="dk1"/>
                </a:buClr>
                <a:buSzPts val="2400"/>
                <a:buFont typeface="Libre Baskerville"/>
                <a:buNone/>
              </a:pPr>
              <a:r>
                <a:rPr lang="en-US" sz="2400" b="1" dirty="0">
                  <a:solidFill>
                    <a:srgbClr val="0070C0"/>
                  </a:solidFill>
                  <a:latin typeface="Baskerville Old Face" panose="02020602080505020303" pitchFamily="18" charset="77"/>
                  <a:ea typeface="Libre Baskerville"/>
                  <a:cs typeface="Libre Baskerville"/>
                  <a:sym typeface="Libre Baskerville"/>
                </a:rPr>
                <a:t>Policy innovation: </a:t>
              </a:r>
              <a:r>
                <a:rPr lang="en-US" sz="2400" dirty="0">
                  <a:solidFill>
                    <a:schemeClr val="dk1"/>
                  </a:solidFill>
                  <a:latin typeface="Baskerville Old Face" panose="02020602080505020303" pitchFamily="18" charset="77"/>
                  <a:ea typeface="Libre Baskerville"/>
                  <a:cs typeface="Libre Baskerville"/>
                  <a:sym typeface="Libre Baskerville"/>
                </a:rPr>
                <a:t>to spur new thinking about the best policies to address these opportunities and challenges;</a:t>
              </a:r>
              <a:endParaRPr sz="2400" dirty="0">
                <a:solidFill>
                  <a:schemeClr val="dk1"/>
                </a:solidFill>
                <a:latin typeface="Baskerville Old Face" panose="02020602080505020303" pitchFamily="18" charset="77"/>
                <a:sym typeface="Arial"/>
              </a:endParaRPr>
            </a:p>
          </p:txBody>
        </p:sp>
        <p:sp>
          <p:nvSpPr>
            <p:cNvPr id="11" name="Google Shape;877;p88">
              <a:extLst>
                <a:ext uri="{FF2B5EF4-FFF2-40B4-BE49-F238E27FC236}">
                  <a16:creationId xmlns:a16="http://schemas.microsoft.com/office/drawing/2014/main" id="{6ADDE992-212B-12A0-77DD-0B18FCFB2FDC}"/>
                </a:ext>
              </a:extLst>
            </p:cNvPr>
            <p:cNvSpPr/>
            <p:nvPr/>
          </p:nvSpPr>
          <p:spPr>
            <a:xfrm>
              <a:off x="298568" y="4637466"/>
              <a:ext cx="1139700" cy="1139700"/>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12" name="Google Shape;878;p88">
              <a:extLst>
                <a:ext uri="{FF2B5EF4-FFF2-40B4-BE49-F238E27FC236}">
                  <a16:creationId xmlns:a16="http://schemas.microsoft.com/office/drawing/2014/main" id="{937CFF62-CFAA-3BCC-0E5B-4C916B42FB3C}"/>
                </a:ext>
              </a:extLst>
            </p:cNvPr>
            <p:cNvSpPr/>
            <p:nvPr/>
          </p:nvSpPr>
          <p:spPr>
            <a:xfrm>
              <a:off x="1546693" y="2765436"/>
              <a:ext cx="5359709" cy="113958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800"/>
                <a:buFont typeface="Arial"/>
                <a:buNone/>
              </a:pPr>
              <a:endParaRPr sz="1800">
                <a:solidFill>
                  <a:schemeClr val="dk1"/>
                </a:solidFill>
                <a:latin typeface="Baskerville Old Face" panose="02020602080505020303" pitchFamily="18" charset="77"/>
                <a:sym typeface="Arial"/>
              </a:endParaRPr>
            </a:p>
          </p:txBody>
        </p:sp>
        <p:sp>
          <p:nvSpPr>
            <p:cNvPr id="13" name="Google Shape;879;p88">
              <a:extLst>
                <a:ext uri="{FF2B5EF4-FFF2-40B4-BE49-F238E27FC236}">
                  <a16:creationId xmlns:a16="http://schemas.microsoft.com/office/drawing/2014/main" id="{66C3C958-0CCA-B701-2AFE-2B40823AF285}"/>
                </a:ext>
              </a:extLst>
            </p:cNvPr>
            <p:cNvSpPr txBox="1"/>
            <p:nvPr/>
          </p:nvSpPr>
          <p:spPr>
            <a:xfrm>
              <a:off x="1546693" y="4586561"/>
              <a:ext cx="5359800" cy="1139700"/>
            </a:xfrm>
            <a:prstGeom prst="rect">
              <a:avLst/>
            </a:prstGeom>
            <a:noFill/>
            <a:ln>
              <a:noFill/>
            </a:ln>
          </p:spPr>
          <p:txBody>
            <a:bodyPr spcFirstLastPara="1" wrap="square" lIns="0" tIns="30475" rIns="0" bIns="30475" anchor="ctr" anchorCtr="0">
              <a:noAutofit/>
            </a:bodyPr>
            <a:lstStyle/>
            <a:p>
              <a:pPr marL="0" marR="0" lvl="0" indent="0" algn="just" rtl="0">
                <a:lnSpc>
                  <a:spcPct val="90000"/>
                </a:lnSpc>
                <a:spcBef>
                  <a:spcPts val="0"/>
                </a:spcBef>
                <a:spcAft>
                  <a:spcPts val="0"/>
                </a:spcAft>
                <a:buClr>
                  <a:schemeClr val="dk1"/>
                </a:buClr>
                <a:buSzPts val="2400"/>
                <a:buFont typeface="Libre Baskerville"/>
                <a:buNone/>
              </a:pPr>
              <a:r>
                <a:rPr lang="en-US" sz="2400" b="1" dirty="0">
                  <a:solidFill>
                    <a:srgbClr val="0070C0"/>
                  </a:solidFill>
                  <a:latin typeface="Baskerville Old Face" panose="02020602080505020303" pitchFamily="18" charset="77"/>
                  <a:ea typeface="Libre Baskerville"/>
                  <a:cs typeface="Libre Baskerville"/>
                  <a:sym typeface="Libre Baskerville"/>
                </a:rPr>
                <a:t>Future-proofing: </a:t>
              </a:r>
              <a:r>
                <a:rPr lang="en-US" sz="2400" dirty="0">
                  <a:solidFill>
                    <a:schemeClr val="dk1"/>
                  </a:solidFill>
                  <a:latin typeface="Baskerville Old Face" panose="02020602080505020303" pitchFamily="18" charset="77"/>
                  <a:ea typeface="Libre Baskerville"/>
                  <a:cs typeface="Libre Baskerville"/>
                  <a:sym typeface="Libre Baskerville"/>
                </a:rPr>
                <a:t>to stress-test existing or proposed strategies against a range of future scenarios.</a:t>
              </a:r>
              <a:endParaRPr sz="1800" dirty="0">
                <a:solidFill>
                  <a:schemeClr val="dk1"/>
                </a:solidFill>
                <a:latin typeface="Baskerville Old Face" panose="02020602080505020303" pitchFamily="18" charset="77"/>
                <a:sym typeface="Arial"/>
              </a:endParaRPr>
            </a:p>
          </p:txBody>
        </p:sp>
      </p:grpSp>
      <p:cxnSp>
        <p:nvCxnSpPr>
          <p:cNvPr id="15" name="Google Shape;500;p58">
            <a:extLst>
              <a:ext uri="{FF2B5EF4-FFF2-40B4-BE49-F238E27FC236}">
                <a16:creationId xmlns:a16="http://schemas.microsoft.com/office/drawing/2014/main" id="{3AA10294-7DD8-E40C-C81B-EBA7E7772500}"/>
              </a:ext>
            </a:extLst>
          </p:cNvPr>
          <p:cNvCxnSpPr/>
          <p:nvPr/>
        </p:nvCxnSpPr>
        <p:spPr>
          <a:xfrm>
            <a:off x="747145" y="1111430"/>
            <a:ext cx="10736018" cy="0"/>
          </a:xfrm>
          <a:prstGeom prst="straightConnector1">
            <a:avLst/>
          </a:prstGeom>
          <a:noFill/>
          <a:ln w="1905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33271614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6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4" name="Google Shape;554;p63"/>
          <p:cNvSpPr txBox="1"/>
          <p:nvPr/>
        </p:nvSpPr>
        <p:spPr>
          <a:xfrm>
            <a:off x="1200796" y="387827"/>
            <a:ext cx="11200800" cy="677088"/>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90"/>
              </a:buClr>
              <a:buSzPts val="3600"/>
              <a:buFont typeface="Libre Baskerville"/>
              <a:buNone/>
            </a:pPr>
            <a:r>
              <a:rPr lang="en-US" sz="3600" b="0" i="0" u="none" strike="noStrike" cap="none" dirty="0">
                <a:solidFill>
                  <a:srgbClr val="000090"/>
                </a:solidFill>
                <a:latin typeface="Baskerville Old Face" panose="02020602080505020303" pitchFamily="18" charset="77"/>
                <a:ea typeface="Libre Baskerville"/>
                <a:cs typeface="Libre Baskerville"/>
                <a:sym typeface="Libre Baskerville"/>
              </a:rPr>
              <a:t>Benefits of Doing Foresight for Educators</a:t>
            </a:r>
            <a:endParaRPr dirty="0">
              <a:latin typeface="Baskerville Old Face" panose="02020602080505020303" pitchFamily="18" charset="77"/>
            </a:endParaRPr>
          </a:p>
        </p:txBody>
      </p:sp>
      <p:sp>
        <p:nvSpPr>
          <p:cNvPr id="556" name="Google Shape;556;p63"/>
          <p:cNvSpPr/>
          <p:nvPr/>
        </p:nvSpPr>
        <p:spPr>
          <a:xfrm>
            <a:off x="992817" y="1161791"/>
            <a:ext cx="9561543" cy="615553"/>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A0090"/>
              </a:buClr>
              <a:buSzPts val="3200"/>
              <a:buFont typeface="Arial"/>
              <a:buNone/>
            </a:pPr>
            <a:r>
              <a:rPr lang="en-US" sz="3200" b="1" i="0" u="none" strike="noStrike" cap="none" dirty="0">
                <a:solidFill>
                  <a:srgbClr val="0A0090"/>
                </a:solidFill>
                <a:latin typeface="Baskerville Old Face" panose="02020602080505020303" pitchFamily="18" charset="77"/>
                <a:sym typeface="Arial"/>
              </a:rPr>
              <a:t>Educators need to:</a:t>
            </a:r>
            <a:endParaRPr b="1" dirty="0">
              <a:latin typeface="Baskerville Old Face" panose="02020602080505020303" pitchFamily="18" charset="77"/>
            </a:endParaRPr>
          </a:p>
        </p:txBody>
      </p:sp>
      <p:grpSp>
        <p:nvGrpSpPr>
          <p:cNvPr id="557" name="Google Shape;557;p63"/>
          <p:cNvGrpSpPr/>
          <p:nvPr/>
        </p:nvGrpSpPr>
        <p:grpSpPr>
          <a:xfrm>
            <a:off x="932469" y="1747012"/>
            <a:ext cx="10327060" cy="4587519"/>
            <a:chOff x="0" y="0"/>
            <a:chExt cx="10327060" cy="4230327"/>
          </a:xfrm>
        </p:grpSpPr>
        <p:sp>
          <p:nvSpPr>
            <p:cNvPr id="558" name="Google Shape;558;p63"/>
            <p:cNvSpPr/>
            <p:nvPr/>
          </p:nvSpPr>
          <p:spPr>
            <a:xfrm>
              <a:off x="0" y="0"/>
              <a:ext cx="7951836" cy="761459"/>
            </a:xfrm>
            <a:prstGeom prst="roundRect">
              <a:avLst>
                <a:gd name="adj" fmla="val 10000"/>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3"/>
            <p:cNvSpPr txBox="1"/>
            <p:nvPr/>
          </p:nvSpPr>
          <p:spPr>
            <a:xfrm>
              <a:off x="22302" y="22302"/>
              <a:ext cx="7041073" cy="716855"/>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Arial"/>
                  <a:ea typeface="Arial"/>
                  <a:cs typeface="Arial"/>
                  <a:sym typeface="Arial"/>
                </a:rPr>
                <a:t>identify emerging issues</a:t>
              </a:r>
              <a:endParaRPr sz="2400" dirty="0">
                <a:solidFill>
                  <a:schemeClr val="lt1"/>
                </a:solidFill>
                <a:latin typeface="Arial"/>
                <a:ea typeface="Arial"/>
                <a:cs typeface="Arial"/>
                <a:sym typeface="Arial"/>
              </a:endParaRPr>
            </a:p>
          </p:txBody>
        </p:sp>
        <p:sp>
          <p:nvSpPr>
            <p:cNvPr id="560" name="Google Shape;560;p63"/>
            <p:cNvSpPr/>
            <p:nvPr/>
          </p:nvSpPr>
          <p:spPr>
            <a:xfrm>
              <a:off x="593806" y="867217"/>
              <a:ext cx="7951836" cy="761459"/>
            </a:xfrm>
            <a:prstGeom prst="roundRect">
              <a:avLst>
                <a:gd name="adj" fmla="val 10000"/>
              </a:avLst>
            </a:prstGeom>
            <a:gradFill>
              <a:gsLst>
                <a:gs pos="0">
                  <a:srgbClr val="BA8F8F"/>
                </a:gs>
                <a:gs pos="50000">
                  <a:srgbClr val="B57F7F"/>
                </a:gs>
                <a:gs pos="100000">
                  <a:srgbClr val="A16D6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3"/>
            <p:cNvSpPr txBox="1"/>
            <p:nvPr/>
          </p:nvSpPr>
          <p:spPr>
            <a:xfrm>
              <a:off x="616108" y="889519"/>
              <a:ext cx="6818478" cy="716855"/>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Arial"/>
                  <a:ea typeface="Arial"/>
                  <a:cs typeface="Arial"/>
                  <a:sym typeface="Arial"/>
                </a:rPr>
                <a:t>negotiate uncertainties</a:t>
              </a:r>
              <a:endParaRPr sz="2400">
                <a:solidFill>
                  <a:schemeClr val="lt1"/>
                </a:solidFill>
                <a:latin typeface="Arial"/>
                <a:ea typeface="Arial"/>
                <a:cs typeface="Arial"/>
                <a:sym typeface="Arial"/>
              </a:endParaRPr>
            </a:p>
          </p:txBody>
        </p:sp>
        <p:sp>
          <p:nvSpPr>
            <p:cNvPr id="562" name="Google Shape;562;p63"/>
            <p:cNvSpPr/>
            <p:nvPr/>
          </p:nvSpPr>
          <p:spPr>
            <a:xfrm>
              <a:off x="1187612" y="1734434"/>
              <a:ext cx="7951836" cy="761459"/>
            </a:xfrm>
            <a:prstGeom prst="roundRect">
              <a:avLst>
                <a:gd name="adj" fmla="val 10000"/>
              </a:avLst>
            </a:prstGeom>
            <a:gradFill>
              <a:gsLst>
                <a:gs pos="0">
                  <a:srgbClr val="CE7070"/>
                </a:gs>
                <a:gs pos="50000">
                  <a:srgbClr val="CD5455"/>
                </a:gs>
                <a:gs pos="100000">
                  <a:srgbClr val="BB43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3"/>
            <p:cNvSpPr txBox="1"/>
            <p:nvPr/>
          </p:nvSpPr>
          <p:spPr>
            <a:xfrm>
              <a:off x="1209914" y="1756736"/>
              <a:ext cx="6818478" cy="716855"/>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Arial"/>
                  <a:ea typeface="Arial"/>
                  <a:cs typeface="Arial"/>
                  <a:sym typeface="Arial"/>
                </a:rPr>
                <a:t>articulate scenarios</a:t>
              </a:r>
              <a:endParaRPr sz="2400">
                <a:solidFill>
                  <a:schemeClr val="lt1"/>
                </a:solidFill>
                <a:latin typeface="Arial"/>
                <a:ea typeface="Arial"/>
                <a:cs typeface="Arial"/>
                <a:sym typeface="Arial"/>
              </a:endParaRPr>
            </a:p>
          </p:txBody>
        </p:sp>
        <p:sp>
          <p:nvSpPr>
            <p:cNvPr id="564" name="Google Shape;564;p63"/>
            <p:cNvSpPr/>
            <p:nvPr/>
          </p:nvSpPr>
          <p:spPr>
            <a:xfrm>
              <a:off x="1781418" y="2601651"/>
              <a:ext cx="7951836" cy="761459"/>
            </a:xfrm>
            <a:prstGeom prst="roundRect">
              <a:avLst>
                <a:gd name="adj" fmla="val 10000"/>
              </a:avLst>
            </a:prstGeom>
            <a:gradFill>
              <a:gsLst>
                <a:gs pos="0">
                  <a:srgbClr val="E45353"/>
                </a:gs>
                <a:gs pos="50000">
                  <a:srgbClr val="E72626"/>
                </a:gs>
                <a:gs pos="100000">
                  <a:srgbClr val="D6171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3"/>
            <p:cNvSpPr txBox="1"/>
            <p:nvPr/>
          </p:nvSpPr>
          <p:spPr>
            <a:xfrm>
              <a:off x="1803720" y="2623953"/>
              <a:ext cx="6818478" cy="716855"/>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Arial"/>
                  <a:ea typeface="Arial"/>
                  <a:cs typeface="Arial"/>
                  <a:sym typeface="Arial"/>
                </a:rPr>
                <a:t>develop a common vision of the desired future introduce innovation, and </a:t>
              </a:r>
              <a:endParaRPr sz="2400">
                <a:solidFill>
                  <a:schemeClr val="lt1"/>
                </a:solidFill>
                <a:latin typeface="Arial"/>
                <a:ea typeface="Arial"/>
                <a:cs typeface="Arial"/>
                <a:sym typeface="Arial"/>
              </a:endParaRPr>
            </a:p>
          </p:txBody>
        </p:sp>
        <p:sp>
          <p:nvSpPr>
            <p:cNvPr id="566" name="Google Shape;566;p63"/>
            <p:cNvSpPr/>
            <p:nvPr/>
          </p:nvSpPr>
          <p:spPr>
            <a:xfrm>
              <a:off x="2375224" y="3468868"/>
              <a:ext cx="7951836" cy="761459"/>
            </a:xfrm>
            <a:prstGeom prst="roundRect">
              <a:avLst>
                <a:gd name="adj" fmla="val 10000"/>
              </a:avLst>
            </a:prstGeom>
            <a:gradFill>
              <a:gsLst>
                <a:gs pos="0">
                  <a:srgbClr val="FF4747"/>
                </a:gs>
                <a:gs pos="50000">
                  <a:srgbClr val="FF0000"/>
                </a:gs>
                <a:gs pos="100000">
                  <a:srgbClr val="E300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3"/>
            <p:cNvSpPr txBox="1"/>
            <p:nvPr/>
          </p:nvSpPr>
          <p:spPr>
            <a:xfrm>
              <a:off x="2397526" y="3491170"/>
              <a:ext cx="7525818" cy="716855"/>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300" dirty="0">
                  <a:solidFill>
                    <a:schemeClr val="lt1"/>
                  </a:solidFill>
                  <a:latin typeface="Arial"/>
                  <a:ea typeface="Arial"/>
                  <a:cs typeface="Arial"/>
                  <a:sym typeface="Arial"/>
                </a:rPr>
                <a:t>design robust education policies and strategies often despite limited resources and a complex environment.</a:t>
              </a:r>
              <a:endParaRPr sz="2300" dirty="0">
                <a:solidFill>
                  <a:schemeClr val="lt1"/>
                </a:solidFill>
                <a:latin typeface="Arial"/>
                <a:ea typeface="Arial"/>
                <a:cs typeface="Arial"/>
                <a:sym typeface="Arial"/>
              </a:endParaRPr>
            </a:p>
          </p:txBody>
        </p:sp>
        <p:sp>
          <p:nvSpPr>
            <p:cNvPr id="568" name="Google Shape;568;p63"/>
            <p:cNvSpPr/>
            <p:nvPr/>
          </p:nvSpPr>
          <p:spPr>
            <a:xfrm>
              <a:off x="7456888" y="556288"/>
              <a:ext cx="494948" cy="494948"/>
            </a:xfrm>
            <a:prstGeom prst="downArrow">
              <a:avLst>
                <a:gd name="adj1" fmla="val 55000"/>
                <a:gd name="adj2" fmla="val 45000"/>
              </a:avLst>
            </a:prstGeom>
            <a:solidFill>
              <a:srgbClr val="E0E0E0">
                <a:alpha val="89803"/>
              </a:srgbClr>
            </a:solidFill>
            <a:ln w="9525"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3"/>
            <p:cNvSpPr txBox="1"/>
            <p:nvPr/>
          </p:nvSpPr>
          <p:spPr>
            <a:xfrm>
              <a:off x="7568251" y="556288"/>
              <a:ext cx="272222" cy="372448"/>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endParaRPr sz="3200">
                <a:solidFill>
                  <a:srgbClr val="0A0090"/>
                </a:solidFill>
                <a:latin typeface="Arial"/>
                <a:ea typeface="Arial"/>
                <a:cs typeface="Arial"/>
                <a:sym typeface="Arial"/>
              </a:endParaRPr>
            </a:p>
          </p:txBody>
        </p:sp>
        <p:sp>
          <p:nvSpPr>
            <p:cNvPr id="570" name="Google Shape;570;p63"/>
            <p:cNvSpPr/>
            <p:nvPr/>
          </p:nvSpPr>
          <p:spPr>
            <a:xfrm>
              <a:off x="8050694" y="1423505"/>
              <a:ext cx="494948" cy="494948"/>
            </a:xfrm>
            <a:prstGeom prst="downArrow">
              <a:avLst>
                <a:gd name="adj1" fmla="val 55000"/>
                <a:gd name="adj2" fmla="val 45000"/>
              </a:avLst>
            </a:prstGeom>
            <a:solidFill>
              <a:srgbClr val="EBD7D7">
                <a:alpha val="89803"/>
              </a:srgbClr>
            </a:solidFill>
            <a:ln w="9525" cap="flat" cmpd="sng">
              <a:solidFill>
                <a:srgbClr val="EBD7D7">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3"/>
            <p:cNvSpPr txBox="1"/>
            <p:nvPr/>
          </p:nvSpPr>
          <p:spPr>
            <a:xfrm>
              <a:off x="8162057" y="1423505"/>
              <a:ext cx="272222" cy="372448"/>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endParaRPr sz="3200">
                <a:solidFill>
                  <a:srgbClr val="0A0090"/>
                </a:solidFill>
                <a:latin typeface="Arial"/>
                <a:ea typeface="Arial"/>
                <a:cs typeface="Arial"/>
                <a:sym typeface="Arial"/>
              </a:endParaRPr>
            </a:p>
          </p:txBody>
        </p:sp>
        <p:sp>
          <p:nvSpPr>
            <p:cNvPr id="572" name="Google Shape;572;p63"/>
            <p:cNvSpPr/>
            <p:nvPr/>
          </p:nvSpPr>
          <p:spPr>
            <a:xfrm>
              <a:off x="8644500" y="2278031"/>
              <a:ext cx="494948" cy="494948"/>
            </a:xfrm>
            <a:prstGeom prst="downArrow">
              <a:avLst>
                <a:gd name="adj1" fmla="val 55000"/>
                <a:gd name="adj2" fmla="val 45000"/>
              </a:avLst>
            </a:prstGeom>
            <a:solidFill>
              <a:srgbClr val="F5CFCF">
                <a:alpha val="89803"/>
              </a:srgbClr>
            </a:solidFill>
            <a:ln w="9525" cap="flat" cmpd="sng">
              <a:solidFill>
                <a:srgbClr val="F5CFC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3"/>
            <p:cNvSpPr txBox="1"/>
            <p:nvPr/>
          </p:nvSpPr>
          <p:spPr>
            <a:xfrm>
              <a:off x="8755863" y="2278031"/>
              <a:ext cx="272222" cy="372448"/>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endParaRPr sz="3200">
                <a:solidFill>
                  <a:srgbClr val="0A0090"/>
                </a:solidFill>
                <a:latin typeface="Arial"/>
                <a:ea typeface="Arial"/>
                <a:cs typeface="Arial"/>
                <a:sym typeface="Arial"/>
              </a:endParaRPr>
            </a:p>
          </p:txBody>
        </p:sp>
        <p:sp>
          <p:nvSpPr>
            <p:cNvPr id="574" name="Google Shape;574;p63"/>
            <p:cNvSpPr/>
            <p:nvPr/>
          </p:nvSpPr>
          <p:spPr>
            <a:xfrm>
              <a:off x="9238306" y="3153709"/>
              <a:ext cx="494948" cy="494948"/>
            </a:xfrm>
            <a:prstGeom prst="downArrow">
              <a:avLst>
                <a:gd name="adj1" fmla="val 55000"/>
                <a:gd name="adj2" fmla="val 45000"/>
              </a:avLst>
            </a:prstGeom>
            <a:solidFill>
              <a:srgbClr val="FEC9C9">
                <a:alpha val="89803"/>
              </a:srgbClr>
            </a:solidFill>
            <a:ln w="9525"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3"/>
            <p:cNvSpPr txBox="1"/>
            <p:nvPr/>
          </p:nvSpPr>
          <p:spPr>
            <a:xfrm>
              <a:off x="9349669" y="3153709"/>
              <a:ext cx="272222" cy="372448"/>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endParaRPr sz="3200">
                <a:solidFill>
                  <a:srgbClr val="0A0090"/>
                </a:solidFill>
                <a:latin typeface="Arial"/>
                <a:ea typeface="Arial"/>
                <a:cs typeface="Arial"/>
                <a:sym typeface="Arial"/>
              </a:endParaRPr>
            </a:p>
          </p:txBody>
        </p:sp>
      </p:grpSp>
      <p:sp>
        <p:nvSpPr>
          <p:cNvPr id="576" name="Google Shape;576;p63"/>
          <p:cNvSpPr/>
          <p:nvPr/>
        </p:nvSpPr>
        <p:spPr>
          <a:xfrm>
            <a:off x="63945" y="6541797"/>
            <a:ext cx="12192000" cy="328295"/>
          </a:xfrm>
          <a:prstGeom prst="rect">
            <a:avLst/>
          </a:prstGeom>
          <a:no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100" b="0" i="0" u="none" strike="noStrike" cap="none" dirty="0">
                <a:solidFill>
                  <a:srgbClr val="000000"/>
                </a:solidFill>
                <a:latin typeface="Baskerville Old Face" panose="02020602080505020303" pitchFamily="18" charset="77"/>
                <a:sym typeface="Arial"/>
              </a:rPr>
              <a:t>https://</a:t>
            </a:r>
            <a:r>
              <a:rPr lang="en-US" sz="1100" b="0" i="0" u="none" strike="noStrike" cap="none" dirty="0" err="1">
                <a:solidFill>
                  <a:srgbClr val="000000"/>
                </a:solidFill>
                <a:latin typeface="Baskerville Old Face" panose="02020602080505020303" pitchFamily="18" charset="77"/>
                <a:sym typeface="Arial"/>
              </a:rPr>
              <a:t>development.asia</a:t>
            </a:r>
            <a:r>
              <a:rPr lang="en-US" sz="1100" b="0" i="0" u="none" strike="noStrike" cap="none" dirty="0">
                <a:solidFill>
                  <a:srgbClr val="000000"/>
                </a:solidFill>
                <a:latin typeface="Baskerville Old Face" panose="02020602080505020303" pitchFamily="18" charset="77"/>
                <a:sym typeface="Arial"/>
              </a:rPr>
              <a:t>/explainer/</a:t>
            </a:r>
            <a:r>
              <a:rPr lang="en-US" sz="1100" b="0" i="0" u="none" strike="noStrike" cap="none" dirty="0" err="1">
                <a:solidFill>
                  <a:srgbClr val="000000"/>
                </a:solidFill>
                <a:latin typeface="Baskerville Old Face" panose="02020602080505020303" pitchFamily="18" charset="77"/>
                <a:sym typeface="Arial"/>
              </a:rPr>
              <a:t>why-foresight-matters-policy-makers?fbclid</a:t>
            </a:r>
            <a:r>
              <a:rPr lang="en-US" sz="1100" b="0" i="0" u="none" strike="noStrike" cap="none" dirty="0">
                <a:solidFill>
                  <a:srgbClr val="000000"/>
                </a:solidFill>
                <a:latin typeface="Baskerville Old Face" panose="02020602080505020303" pitchFamily="18" charset="77"/>
                <a:sym typeface="Arial"/>
              </a:rPr>
              <a:t>=IwAR1jPnolcAFfcoiN0y_4wV_lWIzplJRWO75uRGcgbdnH7f0rsHWl9KCqPI4</a:t>
            </a:r>
            <a:endParaRPr sz="1100" dirty="0">
              <a:latin typeface="Baskerville Old Face" panose="02020602080505020303" pitchFamily="18" charset="77"/>
            </a:endParaRPr>
          </a:p>
        </p:txBody>
      </p:sp>
      <p:cxnSp>
        <p:nvCxnSpPr>
          <p:cNvPr id="2" name="Google Shape;500;p58">
            <a:extLst>
              <a:ext uri="{FF2B5EF4-FFF2-40B4-BE49-F238E27FC236}">
                <a16:creationId xmlns:a16="http://schemas.microsoft.com/office/drawing/2014/main" id="{66618B0A-7462-5093-09DA-52A1E9B2986C}"/>
              </a:ext>
            </a:extLst>
          </p:cNvPr>
          <p:cNvCxnSpPr/>
          <p:nvPr/>
        </p:nvCxnSpPr>
        <p:spPr>
          <a:xfrm>
            <a:off x="747145" y="1111430"/>
            <a:ext cx="10736018" cy="0"/>
          </a:xfrm>
          <a:prstGeom prst="straightConnector1">
            <a:avLst/>
          </a:prstGeom>
          <a:noFill/>
          <a:ln w="19050" cap="flat" cmpd="sng">
            <a:solidFill>
              <a:srgbClr val="C00000"/>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6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39" name="Google Shape;539;p62"/>
          <p:cNvSpPr txBox="1"/>
          <p:nvPr/>
        </p:nvSpPr>
        <p:spPr>
          <a:xfrm>
            <a:off x="455695" y="2033488"/>
            <a:ext cx="47397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0090"/>
                </a:solidFill>
                <a:latin typeface="Baskerville Old Face" panose="02020602080505020303" pitchFamily="18" charset="77"/>
                <a:ea typeface="Libre Baskerville"/>
                <a:cs typeface="Libre Baskerville"/>
                <a:sym typeface="Libre Baskerville"/>
              </a:rPr>
              <a:t>Futures Thinking and Policy Foresight Tools</a:t>
            </a:r>
            <a:endParaRPr sz="4000" dirty="0">
              <a:solidFill>
                <a:srgbClr val="000090"/>
              </a:solidFill>
              <a:latin typeface="Baskerville Old Face" panose="02020602080505020303" pitchFamily="18" charset="77"/>
              <a:ea typeface="Libre Baskerville"/>
              <a:cs typeface="Libre Baskerville"/>
              <a:sym typeface="Libre Baskerville"/>
            </a:endParaRPr>
          </a:p>
        </p:txBody>
      </p:sp>
      <p:sp>
        <p:nvSpPr>
          <p:cNvPr id="540" name="Google Shape;540;p62"/>
          <p:cNvSpPr/>
          <p:nvPr/>
        </p:nvSpPr>
        <p:spPr>
          <a:xfrm flipV="1">
            <a:off x="604286" y="3383729"/>
            <a:ext cx="4442517" cy="45719"/>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a:t>
            </a:r>
            <a:endParaRPr/>
          </a:p>
        </p:txBody>
      </p:sp>
      <p:pic>
        <p:nvPicPr>
          <p:cNvPr id="541" name="Google Shape;541;p62"/>
          <p:cNvPicPr preferRelativeResize="0"/>
          <p:nvPr/>
        </p:nvPicPr>
        <p:blipFill rotWithShape="1">
          <a:blip r:embed="rId4">
            <a:alphaModFix/>
          </a:blip>
          <a:srcRect/>
          <a:stretch/>
        </p:blipFill>
        <p:spPr>
          <a:xfrm>
            <a:off x="5461248" y="0"/>
            <a:ext cx="6730752" cy="6858000"/>
          </a:xfrm>
          <a:prstGeom prst="rect">
            <a:avLst/>
          </a:prstGeom>
          <a:noFill/>
          <a:ln>
            <a:noFill/>
          </a:ln>
        </p:spPr>
      </p:pic>
    </p:spTree>
    <p:extLst>
      <p:ext uri="{BB962C8B-B14F-4D97-AF65-F5344CB8AC3E}">
        <p14:creationId xmlns:p14="http://schemas.microsoft.com/office/powerpoint/2010/main" val="29608419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2" name="Google Shape;538;p62">
            <a:extLst>
              <a:ext uri="{FF2B5EF4-FFF2-40B4-BE49-F238E27FC236}">
                <a16:creationId xmlns:a16="http://schemas.microsoft.com/office/drawing/2014/main" id="{44FD8D3A-9FCC-9096-6F1D-E34F0C62478A}"/>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751" name="Google Shape;751;p78"/>
          <p:cNvSpPr txBox="1"/>
          <p:nvPr/>
        </p:nvSpPr>
        <p:spPr>
          <a:xfrm>
            <a:off x="1362752" y="798458"/>
            <a:ext cx="6011139" cy="470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rgbClr val="0A0090"/>
                </a:solidFill>
                <a:effectLst>
                  <a:outerShdw blurRad="63500" sx="102000" sy="102000" algn="ctr" rotWithShape="0">
                    <a:prstClr val="black">
                      <a:alpha val="24000"/>
                    </a:prstClr>
                  </a:outerShdw>
                </a:effectLst>
                <a:latin typeface="Baskerville Old Face" panose="02020602080505020303" pitchFamily="18" charset="77"/>
                <a:ea typeface="Libre Baskerville"/>
                <a:cs typeface="Libre Baskerville"/>
                <a:sym typeface="Libre Baskerville"/>
              </a:rPr>
              <a:t>What could be the futures of the </a:t>
            </a:r>
            <a:r>
              <a:rPr lang="en-US" sz="6000" b="1" dirty="0">
                <a:solidFill>
                  <a:schemeClr val="bg2">
                    <a:lumMod val="75000"/>
                  </a:schemeClr>
                </a:solidFill>
                <a:effectLst>
                  <a:outerShdw blurRad="63500" sx="102000" sy="102000" algn="ctr" rotWithShape="0">
                    <a:prstClr val="black">
                      <a:alpha val="24000"/>
                    </a:prstClr>
                  </a:outerShdw>
                </a:effectLst>
                <a:latin typeface="Baskerville Old Face" panose="02020602080505020303" pitchFamily="18" charset="77"/>
                <a:ea typeface="Libre Baskerville"/>
                <a:cs typeface="Libre Baskerville"/>
                <a:sym typeface="Libre Baskerville"/>
              </a:rPr>
              <a:t>Philippine Educational System?</a:t>
            </a:r>
            <a:endParaRPr lang="en-US" dirty="0">
              <a:solidFill>
                <a:schemeClr val="bg2">
                  <a:lumMod val="75000"/>
                </a:schemeClr>
              </a:solidFill>
              <a:effectLst>
                <a:outerShdw blurRad="63500" sx="102000" sy="102000" algn="ctr" rotWithShape="0">
                  <a:prstClr val="black">
                    <a:alpha val="24000"/>
                  </a:prstClr>
                </a:outerShdw>
              </a:effectLst>
              <a:latin typeface="Baskerville Old Face" panose="02020602080505020303" pitchFamily="18" charset="77"/>
            </a:endParaRPr>
          </a:p>
        </p:txBody>
      </p:sp>
      <p:pic>
        <p:nvPicPr>
          <p:cNvPr id="2050" name="Picture 2" descr="5 Ways to Make the Most of Philippine Education Investments | Asian  Development Blog">
            <a:extLst>
              <a:ext uri="{FF2B5EF4-FFF2-40B4-BE49-F238E27FC236}">
                <a16:creationId xmlns:a16="http://schemas.microsoft.com/office/drawing/2014/main" id="{CD2545FF-F394-225F-9A79-D6783B50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199" y="2321868"/>
            <a:ext cx="4735788" cy="265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6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2" name="Google Shape;538;p62">
            <a:extLst>
              <a:ext uri="{FF2B5EF4-FFF2-40B4-BE49-F238E27FC236}">
                <a16:creationId xmlns:a16="http://schemas.microsoft.com/office/drawing/2014/main" id="{44FD8D3A-9FCC-9096-6F1D-E34F0C62478A}"/>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 name="TextBox 3">
            <a:extLst>
              <a:ext uri="{FF2B5EF4-FFF2-40B4-BE49-F238E27FC236}">
                <a16:creationId xmlns:a16="http://schemas.microsoft.com/office/drawing/2014/main" id="{1EB2191D-59AF-CDCB-FD57-467EFEF2F59D}"/>
              </a:ext>
            </a:extLst>
          </p:cNvPr>
          <p:cNvSpPr txBox="1"/>
          <p:nvPr/>
        </p:nvSpPr>
        <p:spPr>
          <a:xfrm>
            <a:off x="1641712" y="548971"/>
            <a:ext cx="9208258" cy="1200329"/>
          </a:xfrm>
          <a:prstGeom prst="rect">
            <a:avLst/>
          </a:prstGeom>
          <a:noFill/>
        </p:spPr>
        <p:txBody>
          <a:bodyPr wrap="square">
            <a:spAutoFit/>
          </a:bodyPr>
          <a:lstStyle/>
          <a:p>
            <a:pPr algn="ctr"/>
            <a:r>
              <a:rPr lang="en-PH" sz="3600" b="1" dirty="0">
                <a:solidFill>
                  <a:srgbClr val="0A0090"/>
                </a:solidFill>
                <a:latin typeface="Baskerville Old Face" panose="02020602080505020303" pitchFamily="18" charset="77"/>
              </a:rPr>
              <a:t>S</a:t>
            </a:r>
            <a:r>
              <a:rPr lang="en-PH" sz="3600" b="1" i="0" u="none" strike="noStrike" dirty="0">
                <a:solidFill>
                  <a:srgbClr val="0A0090"/>
                </a:solidFill>
                <a:effectLst/>
                <a:latin typeface="Baskerville Old Face" panose="02020602080505020303" pitchFamily="18" charset="77"/>
              </a:rPr>
              <a:t>ome predictions on what the future of Philippine education will look like:</a:t>
            </a:r>
            <a:endParaRPr lang="en-US" sz="3600" b="1" dirty="0">
              <a:solidFill>
                <a:srgbClr val="0A0090"/>
              </a:solidFill>
              <a:latin typeface="Baskerville Old Face" panose="02020602080505020303" pitchFamily="18" charset="77"/>
            </a:endParaRPr>
          </a:p>
        </p:txBody>
      </p:sp>
      <p:sp>
        <p:nvSpPr>
          <p:cNvPr id="5" name="TextBox 4">
            <a:extLst>
              <a:ext uri="{FF2B5EF4-FFF2-40B4-BE49-F238E27FC236}">
                <a16:creationId xmlns:a16="http://schemas.microsoft.com/office/drawing/2014/main" id="{F2457EDA-E036-16BF-FFA1-1822E7BAC3FD}"/>
              </a:ext>
            </a:extLst>
          </p:cNvPr>
          <p:cNvSpPr txBox="1"/>
          <p:nvPr/>
        </p:nvSpPr>
        <p:spPr>
          <a:xfrm>
            <a:off x="4785815" y="2409700"/>
            <a:ext cx="6987653" cy="3108543"/>
          </a:xfrm>
          <a:prstGeom prst="rect">
            <a:avLst/>
          </a:prstGeom>
          <a:noFill/>
        </p:spPr>
        <p:txBody>
          <a:bodyPr wrap="square" rtlCol="0">
            <a:spAutoFit/>
          </a:bodyPr>
          <a:lstStyle/>
          <a:p>
            <a:pPr marL="342900" indent="-342900">
              <a:buFont typeface="+mj-lt"/>
              <a:buAutoNum type="arabicPeriod"/>
            </a:pPr>
            <a:r>
              <a:rPr lang="en-PH" sz="2800" i="0" u="none" strike="noStrike" dirty="0">
                <a:solidFill>
                  <a:schemeClr val="tx1"/>
                </a:solidFill>
                <a:effectLst/>
                <a:latin typeface="Baskerville Old Face" panose="02020602080505020303" pitchFamily="18" charset="77"/>
              </a:rPr>
              <a:t>Formal education will be replaced by training programs for employability.</a:t>
            </a:r>
          </a:p>
          <a:p>
            <a:pPr marL="342900" indent="-342900">
              <a:buFont typeface="+mj-lt"/>
              <a:buAutoNum type="arabicPeriod"/>
            </a:pPr>
            <a:r>
              <a:rPr lang="en-PH" sz="2800" i="0" u="none" strike="noStrike" dirty="0">
                <a:solidFill>
                  <a:schemeClr val="tx1"/>
                </a:solidFill>
                <a:effectLst/>
                <a:latin typeface="Baskerville Old Face" panose="02020602080505020303" pitchFamily="18" charset="77"/>
              </a:rPr>
              <a:t>Better internet penetration will accelerate online learning. </a:t>
            </a:r>
          </a:p>
          <a:p>
            <a:pPr marL="342900" indent="-342900">
              <a:buFont typeface="+mj-lt"/>
              <a:buAutoNum type="arabicPeriod"/>
            </a:pPr>
            <a:r>
              <a:rPr lang="en-PH" sz="2800" i="0" u="none" strike="noStrike" dirty="0">
                <a:solidFill>
                  <a:schemeClr val="tx1"/>
                </a:solidFill>
                <a:effectLst/>
                <a:latin typeface="Baskerville Old Face" panose="02020602080505020303" pitchFamily="18" charset="77"/>
              </a:rPr>
              <a:t>A lot of startups will venture into education. </a:t>
            </a:r>
          </a:p>
          <a:p>
            <a:pPr marL="342900" indent="-342900">
              <a:buFont typeface="+mj-lt"/>
              <a:buAutoNum type="arabicPeriod"/>
            </a:pPr>
            <a:r>
              <a:rPr lang="en-PH" sz="2800" i="0" u="none" strike="noStrike" dirty="0">
                <a:solidFill>
                  <a:schemeClr val="tx1"/>
                </a:solidFill>
                <a:effectLst/>
                <a:latin typeface="Baskerville Old Face" panose="02020602080505020303" pitchFamily="18" charset="77"/>
              </a:rPr>
              <a:t>There will be a shift to ‘smart’ classrooms. </a:t>
            </a:r>
          </a:p>
          <a:p>
            <a:endParaRPr lang="en-US" sz="2800" dirty="0">
              <a:solidFill>
                <a:schemeClr val="tx1"/>
              </a:solidFill>
              <a:latin typeface="Baskerville Old Face" panose="02020602080505020303" pitchFamily="18" charset="77"/>
            </a:endParaRPr>
          </a:p>
        </p:txBody>
      </p:sp>
      <p:pic>
        <p:nvPicPr>
          <p:cNvPr id="4100" name="Picture 4" descr="The power of prediction markets | Nature">
            <a:extLst>
              <a:ext uri="{FF2B5EF4-FFF2-40B4-BE49-F238E27FC236}">
                <a16:creationId xmlns:a16="http://schemas.microsoft.com/office/drawing/2014/main" id="{2A52E4BA-321E-9FC7-BD24-E3FB2E734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815" y="2409700"/>
            <a:ext cx="3810000" cy="276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BB0DC6-8C24-B206-AA07-F590996DCB9C}"/>
              </a:ext>
            </a:extLst>
          </p:cNvPr>
          <p:cNvSpPr txBox="1"/>
          <p:nvPr/>
        </p:nvSpPr>
        <p:spPr>
          <a:xfrm>
            <a:off x="4785815" y="5247616"/>
            <a:ext cx="3152633" cy="369332"/>
          </a:xfrm>
          <a:prstGeom prst="rect">
            <a:avLst/>
          </a:prstGeom>
          <a:noFill/>
        </p:spPr>
        <p:txBody>
          <a:bodyPr wrap="square" rtlCol="0">
            <a:spAutoFit/>
          </a:bodyPr>
          <a:lstStyle/>
          <a:p>
            <a:r>
              <a:rPr lang="en-US" sz="1800" b="1" dirty="0">
                <a:solidFill>
                  <a:srgbClr val="0A0090"/>
                </a:solidFill>
                <a:latin typeface="Baskerville Old Face" panose="02020602080505020303" pitchFamily="18" charset="77"/>
              </a:rPr>
              <a:t>CIIT Philippines</a:t>
            </a:r>
          </a:p>
        </p:txBody>
      </p:sp>
    </p:spTree>
    <p:extLst>
      <p:ext uri="{BB962C8B-B14F-4D97-AF65-F5344CB8AC3E}">
        <p14:creationId xmlns:p14="http://schemas.microsoft.com/office/powerpoint/2010/main" val="1073790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2" name="Google Shape;538;p62">
            <a:extLst>
              <a:ext uri="{FF2B5EF4-FFF2-40B4-BE49-F238E27FC236}">
                <a16:creationId xmlns:a16="http://schemas.microsoft.com/office/drawing/2014/main" id="{44FD8D3A-9FCC-9096-6F1D-E34F0C62478A}"/>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 name="TextBox 3">
            <a:extLst>
              <a:ext uri="{FF2B5EF4-FFF2-40B4-BE49-F238E27FC236}">
                <a16:creationId xmlns:a16="http://schemas.microsoft.com/office/drawing/2014/main" id="{1CD38C3C-481F-1386-E272-5E0CFF1692AA}"/>
              </a:ext>
            </a:extLst>
          </p:cNvPr>
          <p:cNvSpPr txBox="1"/>
          <p:nvPr/>
        </p:nvSpPr>
        <p:spPr>
          <a:xfrm>
            <a:off x="1186217" y="1958454"/>
            <a:ext cx="9819565" cy="2123658"/>
          </a:xfrm>
          <a:prstGeom prst="rect">
            <a:avLst/>
          </a:prstGeom>
          <a:noFill/>
        </p:spPr>
        <p:txBody>
          <a:bodyPr wrap="square">
            <a:spAutoFit/>
          </a:bodyPr>
          <a:lstStyle/>
          <a:p>
            <a:pPr algn="ctr"/>
            <a:r>
              <a:rPr lang="en-PH" sz="4400" b="0" i="0" u="none" strike="noStrike" dirty="0">
                <a:solidFill>
                  <a:srgbClr val="0A0090"/>
                </a:solidFill>
                <a:effectLst/>
                <a:latin typeface="Baskerville Old Face" panose="02020602080505020303" pitchFamily="18" charset="77"/>
              </a:rPr>
              <a:t>The ideal future of education must instead value, recognize, and hone the individuality of each learner.</a:t>
            </a:r>
            <a:endParaRPr lang="en-US" sz="4400" dirty="0">
              <a:solidFill>
                <a:srgbClr val="0A0090"/>
              </a:solidFill>
              <a:latin typeface="Baskerville Old Face" panose="02020602080505020303" pitchFamily="18" charset="77"/>
            </a:endParaRPr>
          </a:p>
        </p:txBody>
      </p:sp>
      <p:sp>
        <p:nvSpPr>
          <p:cNvPr id="5" name="TextBox 4">
            <a:extLst>
              <a:ext uri="{FF2B5EF4-FFF2-40B4-BE49-F238E27FC236}">
                <a16:creationId xmlns:a16="http://schemas.microsoft.com/office/drawing/2014/main" id="{5036700F-3A60-22C8-D723-9080E480B1F4}"/>
              </a:ext>
            </a:extLst>
          </p:cNvPr>
          <p:cNvSpPr txBox="1"/>
          <p:nvPr/>
        </p:nvSpPr>
        <p:spPr>
          <a:xfrm>
            <a:off x="1407993" y="4217158"/>
            <a:ext cx="9376011" cy="584775"/>
          </a:xfrm>
          <a:prstGeom prst="rect">
            <a:avLst/>
          </a:prstGeom>
          <a:noFill/>
        </p:spPr>
        <p:txBody>
          <a:bodyPr wrap="square" rtlCol="0">
            <a:spAutoFit/>
          </a:bodyPr>
          <a:lstStyle/>
          <a:p>
            <a:pPr algn="ctr"/>
            <a:r>
              <a:rPr lang="en-US" sz="1600" i="1" dirty="0">
                <a:latin typeface="Baskerville Old Face" panose="02020602080505020303" pitchFamily="18" charset="77"/>
              </a:rPr>
              <a:t>-Based from the Senate Committee Report by Senator Pia S. Cayetano, Chair of the Committee on Sustainable Development Goals, Innovation and Futures Thinking </a:t>
            </a:r>
          </a:p>
        </p:txBody>
      </p:sp>
      <p:pic>
        <p:nvPicPr>
          <p:cNvPr id="5124" name="Picture 4" descr="Rainbow PNG Free Images with Transparent Background - (6,895 Free Downloads)">
            <a:extLst>
              <a:ext uri="{FF2B5EF4-FFF2-40B4-BE49-F238E27FC236}">
                <a16:creationId xmlns:a16="http://schemas.microsoft.com/office/drawing/2014/main" id="{88AFAD9A-9E5B-5B8B-F043-7EE380F55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425" y="708522"/>
            <a:ext cx="2461146" cy="111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69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2" name="Google Shape;538;p62">
            <a:extLst>
              <a:ext uri="{FF2B5EF4-FFF2-40B4-BE49-F238E27FC236}">
                <a16:creationId xmlns:a16="http://schemas.microsoft.com/office/drawing/2014/main" id="{6E70E664-F265-20B6-7FDA-EC45FA82784A}"/>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760" name="Google Shape;760;p79"/>
          <p:cNvSpPr txBox="1"/>
          <p:nvPr/>
        </p:nvSpPr>
        <p:spPr>
          <a:xfrm>
            <a:off x="364299" y="1511240"/>
            <a:ext cx="5520419" cy="3869851"/>
          </a:xfrm>
          <a:prstGeom prst="rect">
            <a:avLst/>
          </a:prstGeom>
          <a:noFill/>
          <a:ln>
            <a:noFill/>
          </a:ln>
        </p:spPr>
        <p:txBody>
          <a:bodyPr spcFirstLastPara="1" wrap="square" lIns="85575" tIns="42775" rIns="85575" bIns="42775" anchor="t" anchorCtr="0">
            <a:noAutofit/>
          </a:bodyPr>
          <a:lstStyle/>
          <a:p>
            <a:pPr marL="0" marR="0" lvl="0" indent="0" algn="ctr" rtl="0">
              <a:lnSpc>
                <a:spcPct val="110000"/>
              </a:lnSpc>
              <a:spcBef>
                <a:spcPts val="0"/>
              </a:spcBef>
              <a:spcAft>
                <a:spcPts val="0"/>
              </a:spcAft>
              <a:buClr>
                <a:schemeClr val="dk1"/>
              </a:buClr>
              <a:buSzPts val="3600"/>
              <a:buFont typeface="Libre Baskerville"/>
              <a:buNone/>
            </a:pPr>
            <a:r>
              <a:rPr lang="en-US" sz="3200" b="0" i="0" dirty="0">
                <a:solidFill>
                  <a:srgbClr val="0A0090"/>
                </a:solidFill>
                <a:latin typeface="Baskerville Old Face" panose="02020602080505020303" pitchFamily="18" charset="77"/>
                <a:ea typeface="Libre Baskerville"/>
                <a:cs typeface="Libre Baskerville"/>
                <a:sym typeface="Libre Baskerville"/>
              </a:rPr>
              <a:t>HIRAYA </a:t>
            </a:r>
            <a:r>
              <a:rPr lang="en-US" sz="3200" dirty="0">
                <a:solidFill>
                  <a:srgbClr val="0A0090"/>
                </a:solidFill>
                <a:latin typeface="Baskerville Old Face" panose="02020602080505020303" pitchFamily="18" charset="77"/>
                <a:ea typeface="Libre Baskerville"/>
                <a:cs typeface="Libre Baskerville"/>
                <a:sym typeface="Libre Baskerville"/>
              </a:rPr>
              <a:t>F</a:t>
            </a:r>
            <a:r>
              <a:rPr lang="en-US" sz="3200" b="0" i="0" dirty="0">
                <a:solidFill>
                  <a:srgbClr val="0A0090"/>
                </a:solidFill>
                <a:latin typeface="Baskerville Old Face" panose="02020602080505020303" pitchFamily="18" charset="77"/>
                <a:ea typeface="Libre Baskerville"/>
                <a:cs typeface="Libre Baskerville"/>
                <a:sym typeface="Libre Baskerville"/>
              </a:rPr>
              <a:t>ORESIGHT: AN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dk1"/>
              </a:buClr>
              <a:buSzPts val="3600"/>
              <a:buFont typeface="Libre Baskerville"/>
              <a:buNone/>
            </a:pPr>
            <a:r>
              <a:rPr lang="en-US" sz="3200" dirty="0">
                <a:solidFill>
                  <a:srgbClr val="0A0090"/>
                </a:solidFill>
                <a:latin typeface="Baskerville Old Face" panose="02020602080505020303" pitchFamily="18" charset="77"/>
                <a:ea typeface="Libre Baskerville"/>
                <a:cs typeface="Libre Baskerville"/>
                <a:sym typeface="Libre Baskerville"/>
              </a:rPr>
              <a:t>I</a:t>
            </a:r>
            <a:r>
              <a:rPr lang="en-US" sz="3200" b="0" i="0" dirty="0">
                <a:solidFill>
                  <a:srgbClr val="0A0090"/>
                </a:solidFill>
                <a:latin typeface="Baskerville Old Face" panose="02020602080505020303" pitchFamily="18" charset="77"/>
                <a:ea typeface="Libre Baskerville"/>
                <a:cs typeface="Libre Baskerville"/>
                <a:sym typeface="Libre Baskerville"/>
              </a:rPr>
              <a:t>NDIGENOUS APPROACH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dk1"/>
              </a:buClr>
              <a:buSzPts val="3600"/>
              <a:buFont typeface="Libre Baskerville"/>
              <a:buNone/>
            </a:pPr>
            <a:r>
              <a:rPr lang="en-US" sz="3200" dirty="0">
                <a:solidFill>
                  <a:srgbClr val="0A0090"/>
                </a:solidFill>
                <a:latin typeface="Baskerville Old Face" panose="02020602080505020303" pitchFamily="18" charset="77"/>
                <a:ea typeface="Libre Baskerville"/>
                <a:cs typeface="Libre Baskerville"/>
                <a:sym typeface="Libre Baskerville"/>
              </a:rPr>
              <a:t>T</a:t>
            </a:r>
            <a:r>
              <a:rPr lang="en-US" sz="3200" b="0" i="0" dirty="0">
                <a:solidFill>
                  <a:srgbClr val="0A0090"/>
                </a:solidFill>
                <a:latin typeface="Baskerville Old Face" panose="02020602080505020303" pitchFamily="18" charset="77"/>
                <a:ea typeface="Libre Baskerville"/>
                <a:cs typeface="Libre Baskerville"/>
                <a:sym typeface="Libre Baskerville"/>
              </a:rPr>
              <a:t>OWARDS A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lt2"/>
              </a:buClr>
              <a:buSzPts val="3600"/>
              <a:buFont typeface="Arial"/>
              <a:buNone/>
            </a:pPr>
            <a:endParaRPr lang="en-US" sz="3200" b="0" i="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lnSpc>
                <a:spcPct val="110000"/>
              </a:lnSpc>
              <a:spcBef>
                <a:spcPts val="0"/>
              </a:spcBef>
              <a:spcAft>
                <a:spcPts val="0"/>
              </a:spcAft>
              <a:buClr>
                <a:srgbClr val="0070C0"/>
              </a:buClr>
              <a:buSzPts val="3600"/>
              <a:buFont typeface="Libre Baskerville"/>
              <a:buNone/>
            </a:pPr>
            <a:r>
              <a:rPr lang="en-US" sz="3200" i="0" dirty="0">
                <a:solidFill>
                  <a:srgbClr val="C00000"/>
                </a:solidFill>
                <a:latin typeface="Baskerville Old Face" panose="02020602080505020303" pitchFamily="18" charset="77"/>
                <a:ea typeface="Libre Baskerville"/>
                <a:cs typeface="Libre Baskerville"/>
                <a:sym typeface="Libre Baskerville"/>
              </a:rPr>
              <a:t>FUTURES-READY </a:t>
            </a:r>
          </a:p>
          <a:p>
            <a:pPr marL="0" marR="0" lvl="0" indent="0" algn="ctr" rtl="0">
              <a:lnSpc>
                <a:spcPct val="110000"/>
              </a:lnSpc>
              <a:spcBef>
                <a:spcPts val="0"/>
              </a:spcBef>
              <a:spcAft>
                <a:spcPts val="0"/>
              </a:spcAft>
              <a:buClr>
                <a:srgbClr val="0070C0"/>
              </a:buClr>
              <a:buSzPts val="3600"/>
              <a:buFont typeface="Libre Baskerville"/>
              <a:buNone/>
            </a:pPr>
            <a:r>
              <a:rPr lang="en-US" sz="3200" dirty="0">
                <a:solidFill>
                  <a:srgbClr val="C00000"/>
                </a:solidFill>
                <a:latin typeface="Baskerville Old Face" panose="02020602080505020303" pitchFamily="18" charset="77"/>
                <a:ea typeface="Libre Baskerville"/>
                <a:cs typeface="Libre Baskerville"/>
                <a:sym typeface="Libre Baskerville"/>
              </a:rPr>
              <a:t>E</a:t>
            </a:r>
            <a:r>
              <a:rPr lang="en-US" sz="3200" i="0" dirty="0">
                <a:solidFill>
                  <a:srgbClr val="C00000"/>
                </a:solidFill>
                <a:latin typeface="Baskerville Old Face" panose="02020602080505020303" pitchFamily="18" charset="77"/>
                <a:ea typeface="Libre Baskerville"/>
                <a:cs typeface="Libre Baskerville"/>
                <a:sym typeface="Libre Baskerville"/>
              </a:rPr>
              <a:t>DUCATORS AND LEARNERS</a:t>
            </a:r>
            <a:endParaRPr lang="en-US" sz="1200" dirty="0">
              <a:solidFill>
                <a:srgbClr val="C00000"/>
              </a:solidFill>
              <a:latin typeface="Baskerville Old Face" panose="02020602080505020303" pitchFamily="18" charset="77"/>
            </a:endParaRPr>
          </a:p>
        </p:txBody>
      </p:sp>
      <p:pic>
        <p:nvPicPr>
          <p:cNvPr id="761" name="Google Shape;761;p79" descr="190066545_1256246961460421_1623938062722142500_n.jpg"/>
          <p:cNvPicPr preferRelativeResize="0"/>
          <p:nvPr/>
        </p:nvPicPr>
        <p:blipFill rotWithShape="1">
          <a:blip r:embed="rId4">
            <a:alphaModFix/>
          </a:blip>
          <a:srcRect/>
          <a:stretch/>
        </p:blipFill>
        <p:spPr>
          <a:xfrm>
            <a:off x="5884718" y="762233"/>
            <a:ext cx="4927600" cy="53678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80"/>
          <p:cNvPicPr preferRelativeResize="0"/>
          <p:nvPr/>
        </p:nvPicPr>
        <p:blipFill>
          <a:blip r:embed="rId3">
            <a:alphaModFix/>
          </a:blip>
          <a:stretch>
            <a:fillRect/>
          </a:stretch>
        </p:blipFill>
        <p:spPr>
          <a:xfrm>
            <a:off x="-27" y="23446"/>
            <a:ext cx="12192000" cy="6858016"/>
          </a:xfrm>
          <a:prstGeom prst="rect">
            <a:avLst/>
          </a:prstGeom>
          <a:noFill/>
          <a:ln>
            <a:noFill/>
          </a:ln>
        </p:spPr>
      </p:pic>
      <p:sp>
        <p:nvSpPr>
          <p:cNvPr id="769" name="Google Shape;769;p80"/>
          <p:cNvSpPr txBox="1">
            <a:spLocks noGrp="1"/>
          </p:cNvSpPr>
          <p:nvPr>
            <p:ph type="title" idx="4294967295"/>
          </p:nvPr>
        </p:nvSpPr>
        <p:spPr>
          <a:xfrm>
            <a:off x="1312473" y="903505"/>
            <a:ext cx="9567000" cy="708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Libre Baskerville"/>
              <a:buNone/>
            </a:pPr>
            <a:r>
              <a:rPr lang="en-US" dirty="0">
                <a:solidFill>
                  <a:srgbClr val="0A0090"/>
                </a:solidFill>
                <a:latin typeface="Baskerville Old Face" panose="02020602080505020303" pitchFamily="18" charset="77"/>
                <a:ea typeface="Libre Baskerville"/>
                <a:cs typeface="Libre Baskerville"/>
                <a:sym typeface="Libre Baskerville"/>
              </a:rPr>
              <a:t>WHAT IS HIRAYA AND WHY?</a:t>
            </a:r>
            <a:endParaRPr dirty="0">
              <a:solidFill>
                <a:srgbClr val="0A0090"/>
              </a:solidFill>
              <a:latin typeface="Baskerville Old Face" panose="02020602080505020303" pitchFamily="18" charset="77"/>
            </a:endParaRPr>
          </a:p>
        </p:txBody>
      </p:sp>
      <p:grpSp>
        <p:nvGrpSpPr>
          <p:cNvPr id="770" name="Google Shape;770;p80"/>
          <p:cNvGrpSpPr/>
          <p:nvPr/>
        </p:nvGrpSpPr>
        <p:grpSpPr>
          <a:xfrm>
            <a:off x="707639" y="2221154"/>
            <a:ext cx="10701918" cy="1854243"/>
            <a:chOff x="20386" y="740375"/>
            <a:chExt cx="10701918" cy="1854243"/>
          </a:xfrm>
        </p:grpSpPr>
        <p:sp>
          <p:nvSpPr>
            <p:cNvPr id="771" name="Google Shape;771;p80"/>
            <p:cNvSpPr/>
            <p:nvPr/>
          </p:nvSpPr>
          <p:spPr>
            <a:xfrm>
              <a:off x="126513" y="1406001"/>
              <a:ext cx="1867827" cy="6155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0"/>
            <p:cNvSpPr txBox="1"/>
            <p:nvPr/>
          </p:nvSpPr>
          <p:spPr>
            <a:xfrm>
              <a:off x="126513" y="1406001"/>
              <a:ext cx="1867827" cy="615534"/>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2400" dirty="0">
                  <a:solidFill>
                    <a:schemeClr val="dk1"/>
                  </a:solidFill>
                  <a:latin typeface="Libre Baskerville"/>
                  <a:ea typeface="Libre Baskerville"/>
                  <a:cs typeface="Libre Baskerville"/>
                  <a:sym typeface="Libre Baskerville"/>
                </a:rPr>
                <a:t>An Ancient Word</a:t>
              </a:r>
              <a:endParaRPr dirty="0"/>
            </a:p>
          </p:txBody>
        </p:sp>
        <p:sp>
          <p:nvSpPr>
            <p:cNvPr id="773" name="Google Shape;773;p80"/>
            <p:cNvSpPr/>
            <p:nvPr/>
          </p:nvSpPr>
          <p:spPr>
            <a:xfrm>
              <a:off x="124390" y="1218793"/>
              <a:ext cx="148577" cy="148577"/>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0"/>
            <p:cNvSpPr/>
            <p:nvPr/>
          </p:nvSpPr>
          <p:spPr>
            <a:xfrm>
              <a:off x="228394" y="1010785"/>
              <a:ext cx="148577" cy="148577"/>
            </a:xfrm>
            <a:prstGeom prst="ellipse">
              <a:avLst/>
            </a:prstGeom>
            <a:gradFill>
              <a:gsLst>
                <a:gs pos="0">
                  <a:srgbClr val="EA8858"/>
                </a:gs>
                <a:gs pos="50000">
                  <a:srgbClr val="EF772E"/>
                </a:gs>
                <a:gs pos="100000">
                  <a:srgbClr val="DC661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0"/>
            <p:cNvSpPr/>
            <p:nvPr/>
          </p:nvSpPr>
          <p:spPr>
            <a:xfrm>
              <a:off x="478004" y="1052387"/>
              <a:ext cx="233478" cy="233478"/>
            </a:xfrm>
            <a:prstGeom prst="ellipse">
              <a:avLst/>
            </a:prstGeom>
            <a:gradFill>
              <a:gsLst>
                <a:gs pos="0">
                  <a:srgbClr val="E6875C"/>
                </a:gs>
                <a:gs pos="50000">
                  <a:srgbClr val="EA7535"/>
                </a:gs>
                <a:gs pos="100000">
                  <a:srgbClr val="D7642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0"/>
            <p:cNvSpPr/>
            <p:nvPr/>
          </p:nvSpPr>
          <p:spPr>
            <a:xfrm>
              <a:off x="686012" y="823578"/>
              <a:ext cx="148577" cy="148577"/>
            </a:xfrm>
            <a:prstGeom prst="ellipse">
              <a:avLst/>
            </a:prstGeom>
            <a:gradFill>
              <a:gsLst>
                <a:gs pos="0">
                  <a:srgbClr val="E28860"/>
                </a:gs>
                <a:gs pos="50000">
                  <a:srgbClr val="E5753D"/>
                </a:gs>
                <a:gs pos="100000">
                  <a:srgbClr val="D2652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0"/>
            <p:cNvSpPr/>
            <p:nvPr/>
          </p:nvSpPr>
          <p:spPr>
            <a:xfrm>
              <a:off x="956422" y="740375"/>
              <a:ext cx="148577" cy="148577"/>
            </a:xfrm>
            <a:prstGeom prst="ellipse">
              <a:avLst/>
            </a:prstGeom>
            <a:gradFill>
              <a:gsLst>
                <a:gs pos="0">
                  <a:srgbClr val="DD8865"/>
                </a:gs>
                <a:gs pos="50000">
                  <a:srgbClr val="DF7545"/>
                </a:gs>
                <a:gs pos="100000">
                  <a:srgbClr val="CD643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0"/>
            <p:cNvSpPr/>
            <p:nvPr/>
          </p:nvSpPr>
          <p:spPr>
            <a:xfrm>
              <a:off x="1289235" y="885980"/>
              <a:ext cx="148577" cy="148577"/>
            </a:xfrm>
            <a:prstGeom prst="ellipse">
              <a:avLst/>
            </a:prstGeom>
            <a:gradFill>
              <a:gsLst>
                <a:gs pos="0">
                  <a:srgbClr val="D9886A"/>
                </a:gs>
                <a:gs pos="50000">
                  <a:srgbClr val="DA754C"/>
                </a:gs>
                <a:gs pos="100000">
                  <a:srgbClr val="C8643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0"/>
            <p:cNvSpPr/>
            <p:nvPr/>
          </p:nvSpPr>
          <p:spPr>
            <a:xfrm>
              <a:off x="1497243" y="989984"/>
              <a:ext cx="233478" cy="233478"/>
            </a:xfrm>
            <a:prstGeom prst="ellipse">
              <a:avLst/>
            </a:prstGeom>
            <a:gradFill>
              <a:gsLst>
                <a:gs pos="0">
                  <a:srgbClr val="D58870"/>
                </a:gs>
                <a:gs pos="50000">
                  <a:srgbClr val="D57755"/>
                </a:gs>
                <a:gs pos="100000">
                  <a:srgbClr val="C265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0"/>
            <p:cNvSpPr/>
            <p:nvPr/>
          </p:nvSpPr>
          <p:spPr>
            <a:xfrm>
              <a:off x="1788455" y="1218793"/>
              <a:ext cx="148577" cy="148577"/>
            </a:xfrm>
            <a:prstGeom prst="ellipse">
              <a:avLst/>
            </a:prstGeom>
            <a:gradFill>
              <a:gsLst>
                <a:gs pos="0">
                  <a:srgbClr val="D18974"/>
                </a:gs>
                <a:gs pos="50000">
                  <a:srgbClr val="D0785B"/>
                </a:gs>
                <a:gs pos="100000">
                  <a:srgbClr val="BE664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0"/>
            <p:cNvSpPr/>
            <p:nvPr/>
          </p:nvSpPr>
          <p:spPr>
            <a:xfrm>
              <a:off x="1913260" y="1447602"/>
              <a:ext cx="148577" cy="148577"/>
            </a:xfrm>
            <a:prstGeom prst="ellipse">
              <a:avLst/>
            </a:prstGeom>
            <a:gradFill>
              <a:gsLst>
                <a:gs pos="0">
                  <a:srgbClr val="CE8C7A"/>
                </a:gs>
                <a:gs pos="50000">
                  <a:srgbClr val="CB7B63"/>
                </a:gs>
                <a:gs pos="100000">
                  <a:srgbClr val="B9695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0"/>
            <p:cNvSpPr/>
            <p:nvPr/>
          </p:nvSpPr>
          <p:spPr>
            <a:xfrm>
              <a:off x="831618" y="1010785"/>
              <a:ext cx="382055" cy="382055"/>
            </a:xfrm>
            <a:prstGeom prst="ellipse">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0"/>
            <p:cNvSpPr/>
            <p:nvPr/>
          </p:nvSpPr>
          <p:spPr>
            <a:xfrm>
              <a:off x="20386" y="1801216"/>
              <a:ext cx="148577" cy="148577"/>
            </a:xfrm>
            <a:prstGeom prst="ellipse">
              <a:avLst/>
            </a:prstGeom>
            <a:gradFill>
              <a:gsLst>
                <a:gs pos="0">
                  <a:srgbClr val="C58F84"/>
                </a:gs>
                <a:gs pos="50000">
                  <a:srgbClr val="C27E70"/>
                </a:gs>
                <a:gs pos="100000">
                  <a:srgbClr val="AF6D5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0"/>
            <p:cNvSpPr/>
            <p:nvPr/>
          </p:nvSpPr>
          <p:spPr>
            <a:xfrm>
              <a:off x="145191" y="1988423"/>
              <a:ext cx="233478" cy="233478"/>
            </a:xfrm>
            <a:prstGeom prst="ellipse">
              <a:avLst/>
            </a:prstGeom>
            <a:gradFill>
              <a:gsLst>
                <a:gs pos="0">
                  <a:srgbClr val="C3928A"/>
                </a:gs>
                <a:gs pos="50000">
                  <a:srgbClr val="BF8277"/>
                </a:gs>
                <a:gs pos="100000">
                  <a:srgbClr val="AB706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0"/>
            <p:cNvSpPr/>
            <p:nvPr/>
          </p:nvSpPr>
          <p:spPr>
            <a:xfrm>
              <a:off x="457203" y="2154830"/>
              <a:ext cx="339605" cy="339605"/>
            </a:xfrm>
            <a:prstGeom prst="ellipse">
              <a:avLst/>
            </a:prstGeom>
            <a:gradFill>
              <a:gsLst>
                <a:gs pos="0">
                  <a:srgbClr val="BF948F"/>
                </a:gs>
                <a:gs pos="50000">
                  <a:srgbClr val="BA857E"/>
                </a:gs>
                <a:gs pos="100000">
                  <a:srgbClr val="A7746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0"/>
            <p:cNvSpPr/>
            <p:nvPr/>
          </p:nvSpPr>
          <p:spPr>
            <a:xfrm>
              <a:off x="894020" y="2425240"/>
              <a:ext cx="148577" cy="148577"/>
            </a:xfrm>
            <a:prstGeom prst="ellipse">
              <a:avLst/>
            </a:prstGeom>
            <a:gradFill>
              <a:gsLst>
                <a:gs pos="0">
                  <a:srgbClr val="BC9893"/>
                </a:gs>
                <a:gs pos="50000">
                  <a:srgbClr val="B78983"/>
                </a:gs>
                <a:gs pos="100000">
                  <a:srgbClr val="A3777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0"/>
            <p:cNvSpPr/>
            <p:nvPr/>
          </p:nvSpPr>
          <p:spPr>
            <a:xfrm>
              <a:off x="977223" y="2154830"/>
              <a:ext cx="233478" cy="233478"/>
            </a:xfrm>
            <a:prstGeom prst="ellipse">
              <a:avLst/>
            </a:prstGeom>
            <a:gradFill>
              <a:gsLst>
                <a:gs pos="0">
                  <a:srgbClr val="B89B9A"/>
                </a:gs>
                <a:gs pos="50000">
                  <a:srgbClr val="B18E8C"/>
                </a:gs>
                <a:gs pos="100000">
                  <a:srgbClr val="9E7C7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0"/>
            <p:cNvSpPr/>
            <p:nvPr/>
          </p:nvSpPr>
          <p:spPr>
            <a:xfrm>
              <a:off x="1185231" y="2446041"/>
              <a:ext cx="148577" cy="148577"/>
            </a:xfrm>
            <a:prstGeom prst="ellipse">
              <a:avLst/>
            </a:prstGeom>
            <a:gradFill>
              <a:gsLst>
                <a:gs pos="0">
                  <a:srgbClr val="B5A09E"/>
                </a:gs>
                <a:gs pos="50000">
                  <a:srgbClr val="AD9391"/>
                </a:gs>
                <a:gs pos="100000">
                  <a:srgbClr val="9A807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0"/>
            <p:cNvSpPr/>
            <p:nvPr/>
          </p:nvSpPr>
          <p:spPr>
            <a:xfrm>
              <a:off x="1372439" y="2113228"/>
              <a:ext cx="339605" cy="339605"/>
            </a:xfrm>
            <a:prstGeom prst="ellipse">
              <a:avLst/>
            </a:prstGeom>
            <a:gradFill>
              <a:gsLst>
                <a:gs pos="0">
                  <a:srgbClr val="B2A4A3"/>
                </a:gs>
                <a:gs pos="50000">
                  <a:srgbClr val="AA9998"/>
                </a:gs>
                <a:gs pos="100000">
                  <a:srgbClr val="96858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0"/>
            <p:cNvSpPr/>
            <p:nvPr/>
          </p:nvSpPr>
          <p:spPr>
            <a:xfrm>
              <a:off x="1830056" y="2030025"/>
              <a:ext cx="233478" cy="233478"/>
            </a:xfrm>
            <a:prstGeom prst="ellipse">
              <a:avLst/>
            </a:prstGeom>
            <a:gradFill>
              <a:gsLst>
                <a:gs pos="0">
                  <a:srgbClr val="B1A8A8"/>
                </a:gs>
                <a:gs pos="50000">
                  <a:srgbClr val="A79D9D"/>
                </a:gs>
                <a:gs pos="100000">
                  <a:srgbClr val="938A8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0"/>
            <p:cNvSpPr/>
            <p:nvPr/>
          </p:nvSpPr>
          <p:spPr>
            <a:xfrm>
              <a:off x="2063535" y="1052041"/>
              <a:ext cx="685693" cy="1309062"/>
            </a:xfrm>
            <a:prstGeom prst="chevron">
              <a:avLst>
                <a:gd name="adj" fmla="val 62310"/>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0"/>
            <p:cNvSpPr/>
            <p:nvPr/>
          </p:nvSpPr>
          <p:spPr>
            <a:xfrm>
              <a:off x="2749228" y="1052677"/>
              <a:ext cx="2735802" cy="13090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0"/>
            <p:cNvSpPr txBox="1"/>
            <p:nvPr/>
          </p:nvSpPr>
          <p:spPr>
            <a:xfrm>
              <a:off x="2749228" y="1052677"/>
              <a:ext cx="2735802" cy="130905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2400">
                  <a:solidFill>
                    <a:schemeClr val="dk1"/>
                  </a:solidFill>
                  <a:latin typeface="Libre Baskerville"/>
                  <a:ea typeface="Libre Baskerville"/>
                  <a:cs typeface="Libre Baskerville"/>
                  <a:sym typeface="Libre Baskerville"/>
                </a:rPr>
                <a:t>The only word that gives the potential of the future, of tomorrow, to illuminate on the present</a:t>
              </a:r>
              <a:endParaRPr/>
            </a:p>
          </p:txBody>
        </p:sp>
        <p:sp>
          <p:nvSpPr>
            <p:cNvPr id="794" name="Google Shape;794;p80"/>
            <p:cNvSpPr/>
            <p:nvPr/>
          </p:nvSpPr>
          <p:spPr>
            <a:xfrm>
              <a:off x="5485031" y="1052041"/>
              <a:ext cx="685693" cy="1309062"/>
            </a:xfrm>
            <a:prstGeom prst="chevron">
              <a:avLst>
                <a:gd name="adj" fmla="val 62310"/>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0"/>
            <p:cNvSpPr/>
            <p:nvPr/>
          </p:nvSpPr>
          <p:spPr>
            <a:xfrm>
              <a:off x="6170724" y="1052677"/>
              <a:ext cx="2201523" cy="13090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0"/>
            <p:cNvSpPr txBox="1"/>
            <p:nvPr/>
          </p:nvSpPr>
          <p:spPr>
            <a:xfrm>
              <a:off x="6170724" y="1052677"/>
              <a:ext cx="2201523" cy="130905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1600"/>
                <a:buFont typeface="Times New Roman"/>
                <a:buNone/>
              </a:pPr>
              <a:r>
                <a:rPr lang="en-US" sz="2400" i="1">
                  <a:solidFill>
                    <a:schemeClr val="dk1"/>
                  </a:solidFill>
                  <a:latin typeface="Libre Baskerville"/>
                  <a:ea typeface="Libre Baskerville"/>
                  <a:cs typeface="Libre Baskerville"/>
                  <a:sym typeface="Libre Baskerville"/>
                </a:rPr>
                <a:t>Kinabukasan, </a:t>
              </a:r>
              <a:r>
                <a:rPr lang="en-US" sz="2400">
                  <a:solidFill>
                    <a:schemeClr val="dk1"/>
                  </a:solidFill>
                  <a:latin typeface="Libre Baskerville"/>
                  <a:ea typeface="Libre Baskerville"/>
                  <a:cs typeface="Libre Baskerville"/>
                  <a:sym typeface="Libre Baskerville"/>
                </a:rPr>
                <a:t>or future</a:t>
              </a:r>
              <a:r>
                <a:rPr lang="en-US" sz="2400" baseline="30000">
                  <a:solidFill>
                    <a:schemeClr val="dk1"/>
                  </a:solidFill>
                  <a:latin typeface="Libre Baskerville"/>
                  <a:ea typeface="Libre Baskerville"/>
                  <a:cs typeface="Libre Baskerville"/>
                  <a:sym typeface="Libre Baskerville"/>
                </a:rPr>
                <a:t>. </a:t>
              </a:r>
              <a:endParaRPr sz="2400">
                <a:solidFill>
                  <a:schemeClr val="dk1"/>
                </a:solidFill>
                <a:latin typeface="Libre Baskerville"/>
                <a:ea typeface="Libre Baskerville"/>
                <a:cs typeface="Libre Baskerville"/>
                <a:sym typeface="Libre Baskerville"/>
              </a:endParaRPr>
            </a:p>
          </p:txBody>
        </p:sp>
        <p:sp>
          <p:nvSpPr>
            <p:cNvPr id="797" name="Google Shape;797;p80"/>
            <p:cNvSpPr/>
            <p:nvPr/>
          </p:nvSpPr>
          <p:spPr>
            <a:xfrm>
              <a:off x="8372247" y="1052041"/>
              <a:ext cx="685693" cy="1309062"/>
            </a:xfrm>
            <a:prstGeom prst="chevron">
              <a:avLst>
                <a:gd name="adj" fmla="val 62310"/>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0"/>
            <p:cNvSpPr/>
            <p:nvPr/>
          </p:nvSpPr>
          <p:spPr>
            <a:xfrm>
              <a:off x="9132743" y="943857"/>
              <a:ext cx="1589561" cy="1589561"/>
            </a:xfrm>
            <a:prstGeom prst="ellipse">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0"/>
            <p:cNvSpPr txBox="1"/>
            <p:nvPr/>
          </p:nvSpPr>
          <p:spPr>
            <a:xfrm>
              <a:off x="9365529" y="1176643"/>
              <a:ext cx="1123989" cy="112398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C00000"/>
                </a:buClr>
                <a:buSzPts val="1600"/>
                <a:buFont typeface="Times New Roman"/>
                <a:buNone/>
              </a:pPr>
              <a:r>
                <a:rPr lang="en-US" sz="2400" i="1" dirty="0" err="1">
                  <a:solidFill>
                    <a:srgbClr val="0A0090"/>
                  </a:solidFill>
                  <a:latin typeface="Libre Baskerville"/>
                  <a:ea typeface="Libre Baskerville"/>
                  <a:cs typeface="Libre Baskerville"/>
                  <a:sym typeface="Libre Baskerville"/>
                </a:rPr>
                <a:t>Hiraya</a:t>
              </a:r>
              <a:r>
                <a:rPr lang="en-US" sz="2400" i="1" dirty="0">
                  <a:solidFill>
                    <a:srgbClr val="0A0090"/>
                  </a:solidFill>
                  <a:latin typeface="Libre Baskerville"/>
                  <a:ea typeface="Libre Baskerville"/>
                  <a:cs typeface="Libre Baskerville"/>
                  <a:sym typeface="Libre Baskerville"/>
                </a:rPr>
                <a:t> </a:t>
              </a:r>
              <a:r>
                <a:rPr lang="en-US" sz="2400" dirty="0">
                  <a:solidFill>
                    <a:srgbClr val="0A0090"/>
                  </a:solidFill>
                  <a:latin typeface="Libre Baskerville"/>
                  <a:ea typeface="Libre Baskerville"/>
                  <a:cs typeface="Libre Baskerville"/>
                  <a:sym typeface="Libre Baskerville"/>
                </a:rPr>
                <a:t>glows and radiates</a:t>
              </a:r>
              <a:endParaRPr dirty="0">
                <a:solidFill>
                  <a:srgbClr val="0A0090"/>
                </a:solidFill>
              </a:endParaRPr>
            </a:p>
          </p:txBody>
        </p:sp>
      </p:grpSp>
      <p:grpSp>
        <p:nvGrpSpPr>
          <p:cNvPr id="800" name="Google Shape;800;p80"/>
          <p:cNvGrpSpPr/>
          <p:nvPr/>
        </p:nvGrpSpPr>
        <p:grpSpPr>
          <a:xfrm>
            <a:off x="3913319" y="4646714"/>
            <a:ext cx="4365308" cy="1429292"/>
            <a:chOff x="9437450" y="1598378"/>
            <a:chExt cx="1429292" cy="1429292"/>
          </a:xfrm>
        </p:grpSpPr>
        <p:sp>
          <p:nvSpPr>
            <p:cNvPr id="801" name="Google Shape;801;p80"/>
            <p:cNvSpPr/>
            <p:nvPr/>
          </p:nvSpPr>
          <p:spPr>
            <a:xfrm>
              <a:off x="9437450" y="1598378"/>
              <a:ext cx="1429292" cy="1429292"/>
            </a:xfrm>
            <a:prstGeom prst="ellipse">
              <a:avLst/>
            </a:prstGeom>
            <a:gradFill>
              <a:gsLst>
                <a:gs pos="0">
                  <a:srgbClr val="F15353"/>
                </a:gs>
                <a:gs pos="50000">
                  <a:srgbClr val="F72325"/>
                </a:gs>
                <a:gs pos="100000">
                  <a:srgbClr val="E3141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02" name="Google Shape;802;p80"/>
            <p:cNvSpPr/>
            <p:nvPr/>
          </p:nvSpPr>
          <p:spPr>
            <a:xfrm>
              <a:off x="9646765" y="1807693"/>
              <a:ext cx="1010662" cy="101066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1720">
                  <a:solidFill>
                    <a:schemeClr val="bg1"/>
                  </a:solidFill>
                  <a:latin typeface="Libre Baskerville"/>
                  <a:ea typeface="Libre Baskerville"/>
                  <a:cs typeface="Libre Baskerville"/>
                  <a:sym typeface="Libre Baskerville"/>
                </a:rPr>
                <a:t>(for it subsumes a lot of unexpressed meaning-significances and meaning-implications)</a:t>
              </a:r>
              <a:endParaRPr sz="120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8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 name="Rectangle 3">
            <a:extLst>
              <a:ext uri="{FF2B5EF4-FFF2-40B4-BE49-F238E27FC236}">
                <a16:creationId xmlns:a16="http://schemas.microsoft.com/office/drawing/2014/main" id="{99D0D171-3001-4E94-3DD2-795929E5632C}"/>
              </a:ext>
            </a:extLst>
          </p:cNvPr>
          <p:cNvSpPr/>
          <p:nvPr/>
        </p:nvSpPr>
        <p:spPr>
          <a:xfrm>
            <a:off x="5759355" y="0"/>
            <a:ext cx="6432645" cy="685800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811" name="Google Shape;811;p81"/>
          <p:cNvSpPr/>
          <p:nvPr/>
        </p:nvSpPr>
        <p:spPr>
          <a:xfrm>
            <a:off x="6249017" y="1171659"/>
            <a:ext cx="4859700" cy="610500"/>
          </a:xfrm>
          <a:prstGeom prst="rect">
            <a:avLst/>
          </a:prstGeom>
          <a:noFill/>
          <a:ln>
            <a:noFill/>
          </a:ln>
        </p:spPr>
        <p:txBody>
          <a:bodyPr spcFirstLastPara="1" wrap="square" lIns="91425" tIns="45700" rIns="91425" bIns="45700" anchor="t" anchorCtr="0">
            <a:noAutofit/>
          </a:bodyPr>
          <a:lstStyle/>
          <a:p>
            <a:pPr marL="0" marR="0" lvl="0" indent="0" rtl="0">
              <a:lnSpc>
                <a:spcPct val="110000"/>
              </a:lnSpc>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Suggested Key Areas</a:t>
            </a:r>
            <a:endParaRPr dirty="0">
              <a:solidFill>
                <a:srgbClr val="0A0090"/>
              </a:solidFill>
              <a:latin typeface="Baskerville Old Face" panose="02020602080505020303" pitchFamily="18" charset="77"/>
            </a:endParaRPr>
          </a:p>
        </p:txBody>
      </p:sp>
      <p:sp>
        <p:nvSpPr>
          <p:cNvPr id="813" name="Google Shape;813;p81"/>
          <p:cNvSpPr txBox="1"/>
          <p:nvPr/>
        </p:nvSpPr>
        <p:spPr>
          <a:xfrm>
            <a:off x="6096000" y="1841701"/>
            <a:ext cx="5404164" cy="353939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Engage in current trends</a:t>
            </a:r>
            <a:endParaRPr sz="1600" dirty="0">
              <a:latin typeface="Baskerville Old Face" panose="02020602080505020303" pitchFamily="18" charset="77"/>
            </a:endParaRPr>
          </a:p>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Catalyst of change</a:t>
            </a:r>
            <a:endParaRPr sz="1600" dirty="0">
              <a:latin typeface="Baskerville Old Face" panose="02020602080505020303" pitchFamily="18" charset="77"/>
            </a:endParaRPr>
          </a:p>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Effective communicators</a:t>
            </a:r>
            <a:endParaRPr sz="1600" dirty="0">
              <a:latin typeface="Baskerville Old Face" panose="02020602080505020303" pitchFamily="18" charset="77"/>
            </a:endParaRPr>
          </a:p>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Morally upright</a:t>
            </a:r>
            <a:endParaRPr sz="1600" dirty="0">
              <a:latin typeface="Baskerville Old Face" panose="02020602080505020303" pitchFamily="18" charset="77"/>
            </a:endParaRPr>
          </a:p>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Socially responsible</a:t>
            </a:r>
            <a:endParaRPr sz="1600" dirty="0">
              <a:latin typeface="Baskerville Old Face" panose="02020602080505020303" pitchFamily="18" charset="77"/>
            </a:endParaRPr>
          </a:p>
          <a:p>
            <a:pPr marL="342900" marR="0" lvl="0" indent="-342900" algn="l" rtl="0">
              <a:spcBef>
                <a:spcPts val="0"/>
              </a:spcBef>
              <a:spcAft>
                <a:spcPts val="0"/>
              </a:spcAft>
              <a:buClr>
                <a:schemeClr val="dk1"/>
              </a:buClr>
              <a:buSzPts val="2400"/>
              <a:buFont typeface="Courier New"/>
              <a:buChar char="o"/>
            </a:pPr>
            <a:r>
              <a:rPr lang="en-US" sz="2800" dirty="0">
                <a:solidFill>
                  <a:schemeClr val="dk1"/>
                </a:solidFill>
                <a:latin typeface="Baskerville Old Face" panose="02020602080505020303" pitchFamily="18" charset="77"/>
                <a:ea typeface="Libre Baskerville"/>
                <a:cs typeface="Libre Baskerville"/>
                <a:sym typeface="Libre Baskerville"/>
              </a:rPr>
              <a:t>Ability to challenge the norm vs the new norm (dictated, implied or backed up by data) </a:t>
            </a:r>
            <a:endParaRPr sz="2800" dirty="0">
              <a:solidFill>
                <a:schemeClr val="dk1"/>
              </a:solidFill>
              <a:latin typeface="Baskerville Old Face" panose="02020602080505020303" pitchFamily="18" charset="77"/>
              <a:ea typeface="Libre Baskerville"/>
              <a:cs typeface="Libre Baskerville"/>
              <a:sym typeface="Libre Baskerville"/>
            </a:endParaRPr>
          </a:p>
        </p:txBody>
      </p:sp>
      <p:sp>
        <p:nvSpPr>
          <p:cNvPr id="2" name="Google Shape;760;p79">
            <a:extLst>
              <a:ext uri="{FF2B5EF4-FFF2-40B4-BE49-F238E27FC236}">
                <a16:creationId xmlns:a16="http://schemas.microsoft.com/office/drawing/2014/main" id="{54C866CE-1020-1114-4145-6CA03CFB5874}"/>
              </a:ext>
            </a:extLst>
          </p:cNvPr>
          <p:cNvSpPr txBox="1"/>
          <p:nvPr/>
        </p:nvSpPr>
        <p:spPr>
          <a:xfrm>
            <a:off x="364299" y="1511240"/>
            <a:ext cx="5520419" cy="3869851"/>
          </a:xfrm>
          <a:prstGeom prst="rect">
            <a:avLst/>
          </a:prstGeom>
          <a:noFill/>
          <a:ln>
            <a:noFill/>
          </a:ln>
        </p:spPr>
        <p:txBody>
          <a:bodyPr spcFirstLastPara="1" wrap="square" lIns="85575" tIns="42775" rIns="85575" bIns="42775" anchor="t" anchorCtr="0">
            <a:noAutofit/>
          </a:bodyPr>
          <a:lstStyle/>
          <a:p>
            <a:pPr marL="0" marR="0" lvl="0" indent="0" algn="ctr" rtl="0">
              <a:lnSpc>
                <a:spcPct val="110000"/>
              </a:lnSpc>
              <a:spcBef>
                <a:spcPts val="0"/>
              </a:spcBef>
              <a:spcAft>
                <a:spcPts val="0"/>
              </a:spcAft>
              <a:buClr>
                <a:schemeClr val="dk1"/>
              </a:buClr>
              <a:buSzPts val="3600"/>
              <a:buFont typeface="Libre Baskerville"/>
              <a:buNone/>
            </a:pPr>
            <a:r>
              <a:rPr lang="en-US" sz="3200" b="0" i="0" dirty="0">
                <a:solidFill>
                  <a:srgbClr val="0A0090"/>
                </a:solidFill>
                <a:latin typeface="Baskerville Old Face" panose="02020602080505020303" pitchFamily="18" charset="77"/>
                <a:ea typeface="Libre Baskerville"/>
                <a:cs typeface="Libre Baskerville"/>
                <a:sym typeface="Libre Baskerville"/>
              </a:rPr>
              <a:t>HIRAYA </a:t>
            </a:r>
            <a:r>
              <a:rPr lang="en-US" sz="3200" dirty="0">
                <a:solidFill>
                  <a:srgbClr val="0A0090"/>
                </a:solidFill>
                <a:latin typeface="Baskerville Old Face" panose="02020602080505020303" pitchFamily="18" charset="77"/>
                <a:ea typeface="Libre Baskerville"/>
                <a:cs typeface="Libre Baskerville"/>
                <a:sym typeface="Libre Baskerville"/>
              </a:rPr>
              <a:t>F</a:t>
            </a:r>
            <a:r>
              <a:rPr lang="en-US" sz="3200" b="0" i="0" dirty="0">
                <a:solidFill>
                  <a:srgbClr val="0A0090"/>
                </a:solidFill>
                <a:latin typeface="Baskerville Old Face" panose="02020602080505020303" pitchFamily="18" charset="77"/>
                <a:ea typeface="Libre Baskerville"/>
                <a:cs typeface="Libre Baskerville"/>
                <a:sym typeface="Libre Baskerville"/>
              </a:rPr>
              <a:t>ORESIGHT: AN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dk1"/>
              </a:buClr>
              <a:buSzPts val="3600"/>
              <a:buFont typeface="Libre Baskerville"/>
              <a:buNone/>
            </a:pPr>
            <a:r>
              <a:rPr lang="en-US" sz="3200" dirty="0">
                <a:solidFill>
                  <a:srgbClr val="0A0090"/>
                </a:solidFill>
                <a:latin typeface="Baskerville Old Face" panose="02020602080505020303" pitchFamily="18" charset="77"/>
                <a:ea typeface="Libre Baskerville"/>
                <a:cs typeface="Libre Baskerville"/>
                <a:sym typeface="Libre Baskerville"/>
              </a:rPr>
              <a:t>I</a:t>
            </a:r>
            <a:r>
              <a:rPr lang="en-US" sz="3200" b="0" i="0" dirty="0">
                <a:solidFill>
                  <a:srgbClr val="0A0090"/>
                </a:solidFill>
                <a:latin typeface="Baskerville Old Face" panose="02020602080505020303" pitchFamily="18" charset="77"/>
                <a:ea typeface="Libre Baskerville"/>
                <a:cs typeface="Libre Baskerville"/>
                <a:sym typeface="Libre Baskerville"/>
              </a:rPr>
              <a:t>NDIGENOUS APPROACH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dk1"/>
              </a:buClr>
              <a:buSzPts val="3600"/>
              <a:buFont typeface="Libre Baskerville"/>
              <a:buNone/>
            </a:pPr>
            <a:r>
              <a:rPr lang="en-US" sz="3200" dirty="0">
                <a:solidFill>
                  <a:srgbClr val="0A0090"/>
                </a:solidFill>
                <a:latin typeface="Baskerville Old Face" panose="02020602080505020303" pitchFamily="18" charset="77"/>
                <a:ea typeface="Libre Baskerville"/>
                <a:cs typeface="Libre Baskerville"/>
                <a:sym typeface="Libre Baskerville"/>
              </a:rPr>
              <a:t>T</a:t>
            </a:r>
            <a:r>
              <a:rPr lang="en-US" sz="3200" b="0" i="0" dirty="0">
                <a:solidFill>
                  <a:srgbClr val="0A0090"/>
                </a:solidFill>
                <a:latin typeface="Baskerville Old Face" panose="02020602080505020303" pitchFamily="18" charset="77"/>
                <a:ea typeface="Libre Baskerville"/>
                <a:cs typeface="Libre Baskerville"/>
                <a:sym typeface="Libre Baskerville"/>
              </a:rPr>
              <a:t>OWARDS A </a:t>
            </a:r>
            <a:endParaRPr lang="en-US" sz="1200" dirty="0">
              <a:solidFill>
                <a:srgbClr val="0A0090"/>
              </a:solidFill>
              <a:latin typeface="Baskerville Old Face" panose="02020602080505020303" pitchFamily="18" charset="77"/>
            </a:endParaRPr>
          </a:p>
          <a:p>
            <a:pPr marL="0" marR="0" lvl="0" indent="0" algn="ctr" rtl="0">
              <a:lnSpc>
                <a:spcPct val="110000"/>
              </a:lnSpc>
              <a:spcBef>
                <a:spcPts val="0"/>
              </a:spcBef>
              <a:spcAft>
                <a:spcPts val="0"/>
              </a:spcAft>
              <a:buClr>
                <a:schemeClr val="lt2"/>
              </a:buClr>
              <a:buSzPts val="3600"/>
              <a:buFont typeface="Arial"/>
              <a:buNone/>
            </a:pPr>
            <a:endParaRPr lang="en-US" sz="3200" b="0" i="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lnSpc>
                <a:spcPct val="110000"/>
              </a:lnSpc>
              <a:spcBef>
                <a:spcPts val="0"/>
              </a:spcBef>
              <a:spcAft>
                <a:spcPts val="0"/>
              </a:spcAft>
              <a:buClr>
                <a:srgbClr val="0070C0"/>
              </a:buClr>
              <a:buSzPts val="3600"/>
              <a:buFont typeface="Libre Baskerville"/>
              <a:buNone/>
            </a:pPr>
            <a:r>
              <a:rPr lang="en-US" sz="3200" i="0" dirty="0">
                <a:solidFill>
                  <a:srgbClr val="C00000"/>
                </a:solidFill>
                <a:latin typeface="Baskerville Old Face" panose="02020602080505020303" pitchFamily="18" charset="77"/>
                <a:ea typeface="Libre Baskerville"/>
                <a:cs typeface="Libre Baskerville"/>
                <a:sym typeface="Libre Baskerville"/>
              </a:rPr>
              <a:t>FUTURES-READY </a:t>
            </a:r>
          </a:p>
          <a:p>
            <a:pPr marL="0" marR="0" lvl="0" indent="0" algn="ctr" rtl="0">
              <a:lnSpc>
                <a:spcPct val="110000"/>
              </a:lnSpc>
              <a:spcBef>
                <a:spcPts val="0"/>
              </a:spcBef>
              <a:spcAft>
                <a:spcPts val="0"/>
              </a:spcAft>
              <a:buClr>
                <a:srgbClr val="0070C0"/>
              </a:buClr>
              <a:buSzPts val="3600"/>
              <a:buFont typeface="Libre Baskerville"/>
              <a:buNone/>
            </a:pPr>
            <a:r>
              <a:rPr lang="en-US" sz="3200" dirty="0">
                <a:solidFill>
                  <a:srgbClr val="C00000"/>
                </a:solidFill>
                <a:latin typeface="Baskerville Old Face" panose="02020602080505020303" pitchFamily="18" charset="77"/>
                <a:ea typeface="Libre Baskerville"/>
                <a:cs typeface="Libre Baskerville"/>
                <a:sym typeface="Libre Baskerville"/>
              </a:rPr>
              <a:t>E</a:t>
            </a:r>
            <a:r>
              <a:rPr lang="en-US" sz="3200" i="0" dirty="0">
                <a:solidFill>
                  <a:srgbClr val="C00000"/>
                </a:solidFill>
                <a:latin typeface="Baskerville Old Face" panose="02020602080505020303" pitchFamily="18" charset="77"/>
                <a:ea typeface="Libre Baskerville"/>
                <a:cs typeface="Libre Baskerville"/>
                <a:sym typeface="Libre Baskerville"/>
              </a:rPr>
              <a:t>DUCATORS AND LEARNERS</a:t>
            </a:r>
            <a:endParaRPr lang="en-US" sz="1200" dirty="0">
              <a:solidFill>
                <a:srgbClr val="C00000"/>
              </a:solidFill>
              <a:latin typeface="Baskerville Old Face" panose="02020602080505020303" pitchFamily="18" charset="77"/>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82"/>
          <p:cNvPicPr preferRelativeResize="0"/>
          <p:nvPr/>
        </p:nvPicPr>
        <p:blipFill>
          <a:blip r:embed="rId3">
            <a:alphaModFix/>
          </a:blip>
          <a:stretch>
            <a:fillRect/>
          </a:stretch>
        </p:blipFill>
        <p:spPr>
          <a:xfrm>
            <a:off x="0" y="21841"/>
            <a:ext cx="12192000" cy="6858000"/>
          </a:xfrm>
          <a:prstGeom prst="rect">
            <a:avLst/>
          </a:prstGeom>
          <a:noFill/>
          <a:ln>
            <a:noFill/>
          </a:ln>
        </p:spPr>
      </p:pic>
      <p:pic>
        <p:nvPicPr>
          <p:cNvPr id="819" name="Google Shape;819;p82"/>
          <p:cNvPicPr preferRelativeResize="0"/>
          <p:nvPr/>
        </p:nvPicPr>
        <p:blipFill rotWithShape="1">
          <a:blip r:embed="rId4">
            <a:alphaModFix/>
          </a:blip>
          <a:srcRect l="5862" r="4307"/>
          <a:stretch/>
        </p:blipFill>
        <p:spPr>
          <a:xfrm>
            <a:off x="5954418" y="1203948"/>
            <a:ext cx="5748205" cy="4430945"/>
          </a:xfrm>
          <a:prstGeom prst="ellipse">
            <a:avLst/>
          </a:prstGeom>
          <a:noFill/>
          <a:ln>
            <a:noFill/>
          </a:ln>
        </p:spPr>
      </p:pic>
      <p:sp>
        <p:nvSpPr>
          <p:cNvPr id="820" name="Google Shape;820;p82"/>
          <p:cNvSpPr/>
          <p:nvPr/>
        </p:nvSpPr>
        <p:spPr>
          <a:xfrm>
            <a:off x="1715014" y="1130689"/>
            <a:ext cx="5748205" cy="5663100"/>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400"/>
              <a:buFont typeface="Libre Baskerville"/>
              <a:buNone/>
            </a:pPr>
            <a:r>
              <a:rPr lang="en-US" sz="2000" b="1" i="0" u="none" strike="noStrike" cap="none" dirty="0">
                <a:solidFill>
                  <a:schemeClr val="dk1"/>
                </a:solidFill>
                <a:latin typeface="Baskerville Old Face" panose="02020602080505020303" pitchFamily="18" charset="77"/>
                <a:ea typeface="Libre Baskerville"/>
                <a:cs typeface="Libre Baskerville"/>
                <a:sym typeface="Libre Baskerville"/>
              </a:rPr>
              <a:t>People</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Knowledge Sharing and Empowerment</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Discipline and Individual Responsibility</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Community Engagement</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Arial"/>
              <a:buNone/>
            </a:pPr>
            <a:endParaRPr sz="2000" b="0" i="0" u="none" strike="noStrike" cap="none" dirty="0">
              <a:solidFill>
                <a:schemeClr val="dk1"/>
              </a:solidFill>
              <a:latin typeface="Baskerville Old Face" panose="02020602080505020303" pitchFamily="18" charset="77"/>
              <a:ea typeface="Libre Baskerville"/>
              <a:cs typeface="Libre Baskerville"/>
              <a:sym typeface="Libre Baskerville"/>
            </a:endParaRPr>
          </a:p>
          <a:p>
            <a:pPr marL="0" marR="0" lvl="0" indent="0" algn="l" rtl="0">
              <a:lnSpc>
                <a:spcPct val="100000"/>
              </a:lnSpc>
              <a:spcBef>
                <a:spcPts val="0"/>
              </a:spcBef>
              <a:spcAft>
                <a:spcPts val="0"/>
              </a:spcAft>
              <a:buClr>
                <a:schemeClr val="dk1"/>
              </a:buClr>
              <a:buSzPts val="2400"/>
              <a:buFont typeface="Libre Baskerville"/>
              <a:buNone/>
            </a:pPr>
            <a:r>
              <a:rPr lang="en-US" sz="2000" b="1" i="0" u="none" strike="noStrike" cap="none" dirty="0">
                <a:solidFill>
                  <a:schemeClr val="dk1"/>
                </a:solidFill>
                <a:latin typeface="Baskerville Old Face" panose="02020602080505020303" pitchFamily="18" charset="77"/>
                <a:ea typeface="Libre Baskerville"/>
                <a:cs typeface="Libre Baskerville"/>
                <a:sym typeface="Libre Baskerville"/>
              </a:rPr>
              <a:t>Technology</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Strengthen Surveillance, Contact Tracing, </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Infection prevention and control with the    </a:t>
            </a:r>
            <a:endParaRPr sz="2000" b="0" i="0" u="none" strike="noStrike" cap="none" dirty="0">
              <a:solidFill>
                <a:schemeClr val="dk1"/>
              </a:solidFill>
              <a:latin typeface="Baskerville Old Face" panose="02020602080505020303" pitchFamily="18" charset="77"/>
              <a:ea typeface="Libre Baskerville"/>
              <a:cs typeface="Libre Baskerville"/>
              <a:sym typeface="Libre Baskerville"/>
            </a:endParaRPr>
          </a:p>
          <a:p>
            <a:pPr marL="0" marR="0" lvl="0" indent="0" algn="l" rtl="0">
              <a:lnSpc>
                <a:spcPct val="100000"/>
              </a:lnSpc>
              <a:spcBef>
                <a:spcPts val="0"/>
              </a:spcBef>
              <a:spcAft>
                <a:spcPts val="0"/>
              </a:spcAft>
              <a:buClr>
                <a:schemeClr val="dk1"/>
              </a:buClr>
              <a:buSzPts val="2400"/>
              <a:buFont typeface="Libre Baskerville"/>
              <a:buNone/>
            </a:pPr>
            <a:r>
              <a:rPr lang="en-US" sz="2000" dirty="0">
                <a:solidFill>
                  <a:schemeClr val="dk1"/>
                </a:solidFill>
                <a:latin typeface="Baskerville Old Face" panose="02020602080505020303" pitchFamily="18" charset="77"/>
                <a:ea typeface="Libre Baskerville"/>
                <a:cs typeface="Libre Baskerville"/>
                <a:sym typeface="Libre Baskerville"/>
              </a:rPr>
              <a:t>    </a:t>
            </a: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use Artificial Intelligence and Internet of </a:t>
            </a:r>
            <a:endParaRPr sz="2000" b="0" i="0" u="none" strike="noStrike" cap="none" dirty="0">
              <a:solidFill>
                <a:schemeClr val="dk1"/>
              </a:solidFill>
              <a:latin typeface="Baskerville Old Face" panose="02020602080505020303" pitchFamily="18" charset="77"/>
              <a:ea typeface="Libre Baskerville"/>
              <a:cs typeface="Libre Baskerville"/>
              <a:sym typeface="Libre Baskerville"/>
            </a:endParaRPr>
          </a:p>
          <a:p>
            <a:pPr marL="0" marR="0" lvl="0" indent="0" algn="l" rtl="0">
              <a:lnSpc>
                <a:spcPct val="100000"/>
              </a:lnSpc>
              <a:spcBef>
                <a:spcPts val="0"/>
              </a:spcBef>
              <a:spcAft>
                <a:spcPts val="0"/>
              </a:spcAft>
              <a:buClr>
                <a:schemeClr val="dk1"/>
              </a:buClr>
              <a:buSzPts val="2400"/>
              <a:buFont typeface="Libre Baskerville"/>
              <a:buNone/>
            </a:pPr>
            <a:r>
              <a:rPr lang="en-US" sz="2000" dirty="0">
                <a:solidFill>
                  <a:schemeClr val="dk1"/>
                </a:solidFill>
                <a:latin typeface="Baskerville Old Face" panose="02020602080505020303" pitchFamily="18" charset="77"/>
                <a:ea typeface="Libre Baskerville"/>
                <a:cs typeface="Libre Baskerville"/>
                <a:sym typeface="Libre Baskerville"/>
              </a:rPr>
              <a:t>    </a:t>
            </a: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Things</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Arial"/>
              <a:buNone/>
            </a:pPr>
            <a:endParaRPr sz="2000" b="0" i="0" u="none" strike="noStrike" cap="none" dirty="0">
              <a:solidFill>
                <a:schemeClr val="dk1"/>
              </a:solidFill>
              <a:latin typeface="Baskerville Old Face" panose="02020602080505020303" pitchFamily="18" charset="77"/>
              <a:ea typeface="Libre Baskerville"/>
              <a:cs typeface="Libre Baskerville"/>
              <a:sym typeface="Libre Baskerville"/>
            </a:endParaRPr>
          </a:p>
          <a:p>
            <a:pPr marL="0" marR="0" lvl="0" indent="0" algn="l" rtl="0">
              <a:lnSpc>
                <a:spcPct val="100000"/>
              </a:lnSpc>
              <a:spcBef>
                <a:spcPts val="0"/>
              </a:spcBef>
              <a:spcAft>
                <a:spcPts val="0"/>
              </a:spcAft>
              <a:buClr>
                <a:schemeClr val="dk1"/>
              </a:buClr>
              <a:buSzPts val="2400"/>
              <a:buFont typeface="Libre Baskerville"/>
              <a:buNone/>
            </a:pPr>
            <a:r>
              <a:rPr lang="en-US" sz="2000" b="1" i="0" u="none" strike="noStrike" cap="none" dirty="0">
                <a:solidFill>
                  <a:schemeClr val="dk1"/>
                </a:solidFill>
                <a:latin typeface="Baskerville Old Face" panose="02020602080505020303" pitchFamily="18" charset="77"/>
                <a:ea typeface="Libre Baskerville"/>
                <a:cs typeface="Libre Baskerville"/>
                <a:sym typeface="Libre Baskerville"/>
              </a:rPr>
              <a:t>Policy</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Futures Thinking </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Strategic Foresight </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Future-Ready Strategies</a:t>
            </a:r>
            <a:endParaRPr sz="2000" dirty="0">
              <a:latin typeface="Baskerville Old Face" panose="02020602080505020303" pitchFamily="18" charset="77"/>
            </a:endParaRPr>
          </a:p>
          <a:p>
            <a:pPr marL="0" marR="0" lvl="0" indent="0" algn="l" rtl="0">
              <a:lnSpc>
                <a:spcPct val="100000"/>
              </a:lnSpc>
              <a:spcBef>
                <a:spcPts val="0"/>
              </a:spcBef>
              <a:spcAft>
                <a:spcPts val="0"/>
              </a:spcAft>
              <a:buClr>
                <a:schemeClr val="dk1"/>
              </a:buClr>
              <a:buSzPts val="2400"/>
              <a:buFont typeface="Libre Baskerville"/>
              <a:buNone/>
            </a:pPr>
            <a:r>
              <a:rPr lang="en-US" sz="2000" b="0" i="0" u="none" strike="noStrike" cap="none" dirty="0">
                <a:solidFill>
                  <a:schemeClr val="dk1"/>
                </a:solidFill>
                <a:latin typeface="Baskerville Old Face" panose="02020602080505020303" pitchFamily="18" charset="77"/>
                <a:ea typeface="Libre Baskerville"/>
                <a:cs typeface="Libre Baskerville"/>
                <a:sym typeface="Libre Baskerville"/>
              </a:rPr>
              <a:t>    Evidence-Based</a:t>
            </a:r>
            <a:endParaRPr sz="2000" dirty="0">
              <a:latin typeface="Baskerville Old Face" panose="02020602080505020303" pitchFamily="18" charset="77"/>
            </a:endParaRPr>
          </a:p>
        </p:txBody>
      </p:sp>
      <p:sp>
        <p:nvSpPr>
          <p:cNvPr id="821" name="Google Shape;821;p82"/>
          <p:cNvSpPr txBox="1"/>
          <p:nvPr/>
        </p:nvSpPr>
        <p:spPr>
          <a:xfrm>
            <a:off x="5579337" y="5612579"/>
            <a:ext cx="6123286" cy="338534"/>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70C0"/>
              </a:buClr>
              <a:buSzPts val="1800"/>
              <a:buFont typeface="Libre Baskerville"/>
              <a:buNone/>
            </a:pPr>
            <a:r>
              <a:rPr lang="en-US" b="0" i="1" u="none" strike="noStrike" cap="none" dirty="0">
                <a:solidFill>
                  <a:srgbClr val="0A0090"/>
                </a:solidFill>
                <a:latin typeface="Libre Baskerville"/>
                <a:ea typeface="Libre Baskerville"/>
                <a:cs typeface="Libre Baskerville"/>
                <a:sym typeface="Libre Baskerville"/>
              </a:rPr>
              <a:t>Brillantes, Domingo, Flores, </a:t>
            </a:r>
            <a:r>
              <a:rPr lang="en-US" b="0" i="1" u="none" strike="noStrike" cap="none" dirty="0" err="1">
                <a:solidFill>
                  <a:srgbClr val="0A0090"/>
                </a:solidFill>
                <a:latin typeface="Libre Baskerville"/>
                <a:ea typeface="Libre Baskerville"/>
                <a:cs typeface="Libre Baskerville"/>
                <a:sym typeface="Libre Baskerville"/>
              </a:rPr>
              <a:t>Perante-Calina</a:t>
            </a:r>
            <a:r>
              <a:rPr lang="en-US" b="0" i="1" u="none" strike="noStrike" cap="none" dirty="0">
                <a:solidFill>
                  <a:srgbClr val="0A0090"/>
                </a:solidFill>
                <a:latin typeface="Libre Baskerville"/>
                <a:ea typeface="Libre Baskerville"/>
                <a:cs typeface="Libre Baskerville"/>
                <a:sym typeface="Libre Baskerville"/>
              </a:rPr>
              <a:t> and </a:t>
            </a:r>
            <a:r>
              <a:rPr lang="en-US" b="0" i="1" u="none" strike="noStrike" cap="none" dirty="0" err="1">
                <a:solidFill>
                  <a:srgbClr val="0A0090"/>
                </a:solidFill>
                <a:latin typeface="Libre Baskerville"/>
                <a:ea typeface="Libre Baskerville"/>
                <a:cs typeface="Libre Baskerville"/>
                <a:sym typeface="Libre Baskerville"/>
              </a:rPr>
              <a:t>Uggadan</a:t>
            </a:r>
            <a:r>
              <a:rPr lang="en-US" b="0" i="1" u="none" strike="noStrike" cap="none" dirty="0">
                <a:solidFill>
                  <a:srgbClr val="0A0090"/>
                </a:solidFill>
                <a:latin typeface="Libre Baskerville"/>
                <a:ea typeface="Libre Baskerville"/>
                <a:cs typeface="Libre Baskerville"/>
                <a:sym typeface="Libre Baskerville"/>
              </a:rPr>
              <a:t> 2020</a:t>
            </a:r>
            <a:endParaRPr sz="1100" i="1" dirty="0">
              <a:solidFill>
                <a:srgbClr val="0A0090"/>
              </a:solidFill>
            </a:endParaRPr>
          </a:p>
        </p:txBody>
      </p:sp>
      <p:sp>
        <p:nvSpPr>
          <p:cNvPr id="822" name="Google Shape;822;p82"/>
          <p:cNvSpPr/>
          <p:nvPr/>
        </p:nvSpPr>
        <p:spPr>
          <a:xfrm>
            <a:off x="1031252" y="255450"/>
            <a:ext cx="10660200" cy="697500"/>
          </a:xfrm>
          <a:prstGeom prst="rect">
            <a:avLst/>
          </a:prstGeom>
          <a:no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Clr>
                <a:srgbClr val="0070C0"/>
              </a:buClr>
              <a:buSzPts val="2800"/>
              <a:buFont typeface="Libre Baskerville"/>
              <a:buNone/>
            </a:pPr>
            <a:r>
              <a:rPr lang="en-US" sz="3700" b="1" i="0" u="none" strike="noStrike" cap="none" dirty="0">
                <a:solidFill>
                  <a:srgbClr val="0A0090"/>
                </a:solidFill>
                <a:latin typeface="Baskerville Old Face" panose="02020602080505020303" pitchFamily="18" charset="77"/>
                <a:ea typeface="Libre Baskerville"/>
                <a:cs typeface="Libre Baskerville"/>
                <a:sym typeface="Libre Baskerville"/>
              </a:rPr>
              <a:t>Factual Evidence + Human Dimension</a:t>
            </a:r>
            <a:endParaRPr dirty="0">
              <a:solidFill>
                <a:srgbClr val="0A0090"/>
              </a:solidFill>
              <a:latin typeface="Baskerville Old Face" panose="02020602080505020303" pitchFamily="18" charset="77"/>
            </a:endParaRPr>
          </a:p>
        </p:txBody>
      </p:sp>
      <p:sp>
        <p:nvSpPr>
          <p:cNvPr id="823" name="Google Shape;823;p82"/>
          <p:cNvSpPr/>
          <p:nvPr/>
        </p:nvSpPr>
        <p:spPr>
          <a:xfrm>
            <a:off x="3477918" y="952962"/>
            <a:ext cx="4953000" cy="4571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0">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0">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299" name="Google Shape;299;p42"/>
          <p:cNvPicPr preferRelativeResize="0"/>
          <p:nvPr/>
        </p:nvPicPr>
        <p:blipFill rotWithShape="1">
          <a:blip r:embed="rId4">
            <a:alphaModFix/>
          </a:blip>
          <a:srcRect l="55152" t="30609" r="3182" b="14326"/>
          <a:stretch/>
        </p:blipFill>
        <p:spPr>
          <a:xfrm>
            <a:off x="6001064" y="1065553"/>
            <a:ext cx="4344927" cy="3250652"/>
          </a:xfrm>
          <a:prstGeom prst="rect">
            <a:avLst/>
          </a:prstGeom>
          <a:noFill/>
          <a:ln>
            <a:noFill/>
          </a:ln>
        </p:spPr>
      </p:pic>
      <p:sp>
        <p:nvSpPr>
          <p:cNvPr id="300" name="Google Shape;300;p42"/>
          <p:cNvSpPr txBox="1"/>
          <p:nvPr/>
        </p:nvSpPr>
        <p:spPr>
          <a:xfrm>
            <a:off x="-584072" y="1398237"/>
            <a:ext cx="6416700" cy="258528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5400" b="1" i="0" u="none" strike="noStrike" cap="none" dirty="0">
                <a:solidFill>
                  <a:srgbClr val="E95441"/>
                </a:solidFill>
                <a:latin typeface="Baskerville Old Face" panose="02020602080505020303" pitchFamily="18" charset="77"/>
                <a:ea typeface="Libre Baskerville"/>
                <a:cs typeface="Libre Baskerville"/>
                <a:sym typeface="Libre Baskerville"/>
              </a:rPr>
              <a:t>What are the implications of </a:t>
            </a:r>
          </a:p>
          <a:p>
            <a:pPr marL="0" marR="0" lvl="0" indent="0" algn="r" rtl="0">
              <a:spcBef>
                <a:spcPts val="0"/>
              </a:spcBef>
              <a:spcAft>
                <a:spcPts val="0"/>
              </a:spcAft>
              <a:buNone/>
            </a:pPr>
            <a:r>
              <a:rPr lang="en-US" sz="5400" b="1" i="0" u="none" strike="noStrike" cap="none" dirty="0">
                <a:solidFill>
                  <a:srgbClr val="E95441"/>
                </a:solidFill>
                <a:latin typeface="Baskerville Old Face" panose="02020602080505020303" pitchFamily="18" charset="77"/>
                <a:ea typeface="Libre Baskerville"/>
                <a:cs typeface="Libre Baskerville"/>
                <a:sym typeface="Libre Baskerville"/>
              </a:rPr>
              <a:t>COVID-19?</a:t>
            </a:r>
            <a:endParaRPr sz="1800" dirty="0">
              <a:solidFill>
                <a:srgbClr val="E95441"/>
              </a:solidFill>
              <a:latin typeface="Baskerville Old Face" panose="02020602080505020303" pitchFamily="18" charset="77"/>
            </a:endParaRPr>
          </a:p>
        </p:txBody>
      </p:sp>
      <p:sp>
        <p:nvSpPr>
          <p:cNvPr id="301" name="Google Shape;301;p42"/>
          <p:cNvSpPr txBox="1"/>
          <p:nvPr/>
        </p:nvSpPr>
        <p:spPr>
          <a:xfrm>
            <a:off x="-168436" y="4417344"/>
            <a:ext cx="12528872" cy="1169758"/>
          </a:xfrm>
          <a:prstGeom prst="rect">
            <a:avLst/>
          </a:prstGeom>
          <a:noFill/>
          <a:ln>
            <a:noFill/>
          </a:ln>
        </p:spPr>
        <p:txBody>
          <a:bodyPr spcFirstLastPara="1" wrap="square" lIns="121900" tIns="60950" rIns="121900" bIns="60950" anchor="t" anchorCtr="0">
            <a:noAutofit/>
          </a:bodyPr>
          <a:lstStyle/>
          <a:p>
            <a:pPr marL="0" marR="0" lvl="0" indent="0" algn="ctr" rtl="0">
              <a:lnSpc>
                <a:spcPct val="150000"/>
              </a:lnSpc>
              <a:spcBef>
                <a:spcPts val="0"/>
              </a:spcBef>
              <a:spcAft>
                <a:spcPts val="0"/>
              </a:spcAft>
              <a:buClr>
                <a:schemeClr val="lt1"/>
              </a:buClr>
              <a:buSzPts val="3200"/>
              <a:buFont typeface="Libre Baskerville"/>
              <a:buNone/>
            </a:pPr>
            <a:r>
              <a:rPr lang="en-US" sz="3600" b="0" i="0" u="none" strike="noStrike" cap="none" dirty="0">
                <a:solidFill>
                  <a:srgbClr val="0A0090"/>
                </a:solidFill>
                <a:latin typeface="Baskerville Old Face" panose="02020602080505020303" pitchFamily="18" charset="77"/>
                <a:ea typeface="Libre Baskerville"/>
                <a:cs typeface="Libre Baskerville"/>
                <a:sym typeface="Libre Baskerville"/>
              </a:rPr>
              <a:t>DISRUPTION. DISCONTINUITY. DISTURBANCE.</a:t>
            </a:r>
            <a:endParaRPr sz="3600" b="0" i="0" u="none" strike="noStrike" cap="none" dirty="0">
              <a:solidFill>
                <a:srgbClr val="0A0090"/>
              </a:solidFill>
              <a:latin typeface="Baskerville Old Face" panose="02020602080505020303" pitchFamily="18" charset="77"/>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8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38" name="Google Shape;838;p84"/>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839" name="Google Shape;839;p84"/>
          <p:cNvSpPr txBox="1"/>
          <p:nvPr/>
        </p:nvSpPr>
        <p:spPr>
          <a:xfrm>
            <a:off x="5172502" y="1194506"/>
            <a:ext cx="6118842" cy="470894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70C0"/>
              </a:buClr>
              <a:buSzPts val="6000"/>
              <a:buFont typeface="Libre Baskerville"/>
              <a:buNone/>
            </a:pPr>
            <a:r>
              <a:rPr lang="en-US" sz="6000" b="0" i="0" u="none" strike="noStrike" cap="none" dirty="0">
                <a:solidFill>
                  <a:srgbClr val="0A0090"/>
                </a:solidFill>
                <a:latin typeface="Baskerville Old Face" panose="02020602080505020303" pitchFamily="18" charset="77"/>
                <a:ea typeface="Libre Baskerville"/>
                <a:cs typeface="Libre Baskerville"/>
                <a:sym typeface="Libre Baskerville"/>
              </a:rPr>
              <a:t>IMAGINATION IS THE CURRENCY </a:t>
            </a:r>
            <a:endParaRPr sz="6000" b="0" i="0" u="none" strike="noStrike" cap="none" dirty="0">
              <a:solidFill>
                <a:srgbClr val="0A0090"/>
              </a:solidFill>
              <a:latin typeface="Baskerville Old Face" panose="02020602080505020303" pitchFamily="18" charset="77"/>
              <a:ea typeface="Libre Baskerville"/>
              <a:cs typeface="Libre Baskerville"/>
              <a:sym typeface="Libre Baskerville"/>
            </a:endParaRPr>
          </a:p>
          <a:p>
            <a:pPr marL="0" marR="0" lvl="0" indent="0" algn="r" rtl="0">
              <a:lnSpc>
                <a:spcPct val="100000"/>
              </a:lnSpc>
              <a:spcBef>
                <a:spcPts val="0"/>
              </a:spcBef>
              <a:spcAft>
                <a:spcPts val="0"/>
              </a:spcAft>
              <a:buClr>
                <a:srgbClr val="0070C0"/>
              </a:buClr>
              <a:buSzPts val="6000"/>
              <a:buFont typeface="Libre Baskerville"/>
              <a:buNone/>
            </a:pPr>
            <a:r>
              <a:rPr lang="en-US" sz="6000" b="0" i="0" u="none" strike="noStrike" cap="none" dirty="0">
                <a:solidFill>
                  <a:srgbClr val="0A0090"/>
                </a:solidFill>
                <a:latin typeface="Baskerville Old Face" panose="02020602080505020303" pitchFamily="18" charset="77"/>
                <a:ea typeface="Libre Baskerville"/>
                <a:cs typeface="Libre Baskerville"/>
                <a:sym typeface="Libre Baskerville"/>
              </a:rPr>
              <a:t>OF THE FUTURE</a:t>
            </a:r>
            <a:endParaRPr dirty="0">
              <a:solidFill>
                <a:srgbClr val="0A0090"/>
              </a:solidFill>
              <a:latin typeface="Baskerville Old Face" panose="02020602080505020303" pitchFamily="18" charset="77"/>
            </a:endParaRPr>
          </a:p>
        </p:txBody>
      </p:sp>
      <p:sp>
        <p:nvSpPr>
          <p:cNvPr id="840" name="Google Shape;840;p84"/>
          <p:cNvSpPr txBox="1"/>
          <p:nvPr/>
        </p:nvSpPr>
        <p:spPr>
          <a:xfrm>
            <a:off x="6502400" y="4724400"/>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64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8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29" name="Google Shape;829;p83"/>
          <p:cNvSpPr/>
          <p:nvPr/>
        </p:nvSpPr>
        <p:spPr>
          <a:xfrm>
            <a:off x="512907" y="-90323"/>
            <a:ext cx="5795176"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0">
                <a:solidFill>
                  <a:schemeClr val="lt2"/>
                </a:solidFill>
                <a:latin typeface="Arial"/>
                <a:ea typeface="Arial"/>
                <a:cs typeface="Arial"/>
                <a:sym typeface="Arial"/>
              </a:rPr>
              <a:t>5Rs</a:t>
            </a:r>
            <a:endParaRPr sz="30000">
              <a:solidFill>
                <a:schemeClr val="lt2"/>
              </a:solidFill>
              <a:latin typeface="Arial"/>
              <a:ea typeface="Arial"/>
              <a:cs typeface="Arial"/>
              <a:sym typeface="Arial"/>
            </a:endParaRPr>
          </a:p>
        </p:txBody>
      </p:sp>
      <p:sp>
        <p:nvSpPr>
          <p:cNvPr id="830" name="Google Shape;830;p83"/>
          <p:cNvSpPr txBox="1"/>
          <p:nvPr/>
        </p:nvSpPr>
        <p:spPr>
          <a:xfrm>
            <a:off x="1201003" y="1769767"/>
            <a:ext cx="10187349" cy="101566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6000" dirty="0">
                <a:solidFill>
                  <a:srgbClr val="0070C0"/>
                </a:solidFill>
                <a:latin typeface="Baskerville Old Face" panose="02020602080505020303" pitchFamily="18" charset="77"/>
                <a:ea typeface="Libre Baskerville"/>
                <a:cs typeface="Libre Baskerville"/>
                <a:sym typeface="Libre Baskerville"/>
              </a:rPr>
              <a:t>REMEMBER THE 5Rs.</a:t>
            </a:r>
            <a:endParaRPr dirty="0">
              <a:latin typeface="Baskerville Old Face" panose="02020602080505020303" pitchFamily="18" charset="77"/>
            </a:endParaRPr>
          </a:p>
        </p:txBody>
      </p:sp>
      <p:sp>
        <p:nvSpPr>
          <p:cNvPr id="831" name="Google Shape;831;p83"/>
          <p:cNvSpPr txBox="1">
            <a:spLocks noGrp="1"/>
          </p:cNvSpPr>
          <p:nvPr>
            <p:ph type="title"/>
          </p:nvPr>
        </p:nvSpPr>
        <p:spPr>
          <a:xfrm>
            <a:off x="256499" y="3835912"/>
            <a:ext cx="11679002" cy="1565493"/>
          </a:xfrm>
          <a:prstGeom prst="rect">
            <a:avLst/>
          </a:prstGeom>
          <a:noFill/>
          <a:ln>
            <a:noFill/>
          </a:ln>
        </p:spPr>
        <p:txBody>
          <a:bodyPr spcFirstLastPara="1" wrap="square" lIns="91425" tIns="45700" rIns="91425" bIns="45700" anchor="ctr" anchorCtr="0">
            <a:noAutofit/>
          </a:bodyPr>
          <a:lstStyle/>
          <a:p>
            <a:pPr marL="0" lvl="0" indent="0" algn="ctr" rtl="0">
              <a:lnSpc>
                <a:spcPct val="110000"/>
              </a:lnSpc>
              <a:spcBef>
                <a:spcPts val="0"/>
              </a:spcBef>
              <a:spcAft>
                <a:spcPts val="0"/>
              </a:spcAft>
              <a:buClr>
                <a:srgbClr val="C00000"/>
              </a:buClr>
              <a:buSzPts val="4400"/>
              <a:buFont typeface="Libre Baskerville"/>
              <a:buNone/>
            </a:pPr>
            <a:r>
              <a:rPr lang="en-US" b="1" u="sng" dirty="0">
                <a:solidFill>
                  <a:srgbClr val="C00000"/>
                </a:solidFill>
                <a:latin typeface="Baskerville Old Face" panose="02020602080505020303" pitchFamily="18" charset="77"/>
                <a:ea typeface="Libre Baskerville"/>
                <a:cs typeface="Libre Baskerville"/>
                <a:sym typeface="Libre Baskerville"/>
              </a:rPr>
              <a:t>RETHINK. </a:t>
            </a:r>
            <a:r>
              <a:rPr lang="en-US" b="1" u="sng" dirty="0">
                <a:solidFill>
                  <a:srgbClr val="DEA817"/>
                </a:solidFill>
                <a:latin typeface="Baskerville Old Face" panose="02020602080505020303" pitchFamily="18" charset="77"/>
                <a:ea typeface="Libre Baskerville"/>
                <a:cs typeface="Libre Baskerville"/>
                <a:sym typeface="Libre Baskerville"/>
              </a:rPr>
              <a:t>REFRAME.</a:t>
            </a:r>
            <a:r>
              <a:rPr lang="en-US" b="1" u="sng" dirty="0">
                <a:solidFill>
                  <a:srgbClr val="548135"/>
                </a:solidFill>
                <a:latin typeface="Baskerville Old Face" panose="02020602080505020303" pitchFamily="18" charset="77"/>
                <a:ea typeface="Libre Baskerville"/>
                <a:cs typeface="Libre Baskerville"/>
                <a:sym typeface="Libre Baskerville"/>
              </a:rPr>
              <a:t> RETOOL. </a:t>
            </a:r>
            <a:r>
              <a:rPr lang="en-US" b="1" u="sng" dirty="0">
                <a:solidFill>
                  <a:srgbClr val="7030A0"/>
                </a:solidFill>
                <a:latin typeface="Baskerville Old Face" panose="02020602080505020303" pitchFamily="18" charset="77"/>
                <a:ea typeface="Libre Baskerville"/>
                <a:cs typeface="Libre Baskerville"/>
                <a:sym typeface="Libre Baskerville"/>
              </a:rPr>
              <a:t>RESKILL.</a:t>
            </a:r>
            <a:r>
              <a:rPr lang="en-US" b="1" u="sng" dirty="0">
                <a:solidFill>
                  <a:srgbClr val="0A0090"/>
                </a:solidFill>
                <a:latin typeface="Baskerville Old Face" panose="02020602080505020303" pitchFamily="18" charset="77"/>
                <a:ea typeface="Libre Baskerville"/>
                <a:cs typeface="Libre Baskerville"/>
                <a:sym typeface="Libre Baskerville"/>
              </a:rPr>
              <a:t>REENERGIZE.</a:t>
            </a:r>
            <a:endParaRPr b="1" u="sng" dirty="0">
              <a:solidFill>
                <a:srgbClr val="0A0090"/>
              </a:solidFill>
              <a:latin typeface="Baskerville Old Face" panose="02020602080505020303" pitchFamily="18"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87"/>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860" name="Google Shape;860;p87" descr="Sustainable Development Goals | United Nations Development Programme"/>
          <p:cNvPicPr preferRelativeResize="0"/>
          <p:nvPr/>
        </p:nvPicPr>
        <p:blipFill rotWithShape="1">
          <a:blip r:embed="rId4">
            <a:alphaModFix/>
          </a:blip>
          <a:srcRect/>
          <a:stretch/>
        </p:blipFill>
        <p:spPr>
          <a:xfrm>
            <a:off x="968990" y="1411982"/>
            <a:ext cx="4346307" cy="4282252"/>
          </a:xfrm>
          <a:prstGeom prst="rect">
            <a:avLst/>
          </a:prstGeom>
          <a:noFill/>
          <a:ln>
            <a:noFill/>
          </a:ln>
        </p:spPr>
      </p:pic>
      <p:sp>
        <p:nvSpPr>
          <p:cNvPr id="861" name="Google Shape;861;p87"/>
          <p:cNvSpPr txBox="1"/>
          <p:nvPr/>
        </p:nvSpPr>
        <p:spPr>
          <a:xfrm>
            <a:off x="4890654" y="1536174"/>
            <a:ext cx="6768715" cy="378565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70C0"/>
              </a:buClr>
              <a:buSzPts val="6000"/>
              <a:buFont typeface="Libre Baskerville"/>
              <a:buNone/>
            </a:pPr>
            <a:r>
              <a:rPr lang="en-US" sz="6000" b="0" i="0" u="none" strike="noStrike" cap="none" dirty="0">
                <a:solidFill>
                  <a:srgbClr val="0A0090"/>
                </a:solidFill>
                <a:latin typeface="Baskerville Old Face" panose="02020602080505020303" pitchFamily="18" charset="77"/>
                <a:ea typeface="Libre Baskerville"/>
                <a:cs typeface="Libre Baskerville"/>
                <a:sym typeface="Libre Baskerville"/>
              </a:rPr>
              <a:t>CREATING SUSTAINABLE RESULTS TODAY FOR TOMORROW</a:t>
            </a:r>
            <a:endParaRPr dirty="0">
              <a:solidFill>
                <a:srgbClr val="0A0090"/>
              </a:solidFill>
              <a:latin typeface="Baskerville Old Face" panose="02020602080505020303" pitchFamily="18" charset="77"/>
            </a:endParaRPr>
          </a:p>
        </p:txBody>
      </p:sp>
      <p:sp>
        <p:nvSpPr>
          <p:cNvPr id="862" name="Google Shape;862;p87"/>
          <p:cNvSpPr txBox="1"/>
          <p:nvPr/>
        </p:nvSpPr>
        <p:spPr>
          <a:xfrm>
            <a:off x="6502400" y="4724400"/>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94"/>
          <p:cNvPicPr preferRelativeResize="0"/>
          <p:nvPr/>
        </p:nvPicPr>
        <p:blipFill rotWithShape="1">
          <a:blip r:embed="rId3">
            <a:alphaModFix/>
          </a:blip>
          <a:srcRect/>
          <a:stretch/>
        </p:blipFill>
        <p:spPr>
          <a:xfrm>
            <a:off x="0" y="0"/>
            <a:ext cx="12192000" cy="3957851"/>
          </a:xfrm>
          <a:prstGeom prst="rect">
            <a:avLst/>
          </a:prstGeom>
          <a:noFill/>
          <a:ln>
            <a:noFill/>
          </a:ln>
        </p:spPr>
      </p:pic>
      <p:sp>
        <p:nvSpPr>
          <p:cNvPr id="1009" name="Google Shape;1009;p94"/>
          <p:cNvSpPr/>
          <p:nvPr/>
        </p:nvSpPr>
        <p:spPr>
          <a:xfrm>
            <a:off x="2122227" y="6482000"/>
            <a:ext cx="794754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i="1" dirty="0">
                <a:solidFill>
                  <a:schemeClr val="dk1"/>
                </a:solidFill>
                <a:latin typeface="Libre Baskerville"/>
                <a:ea typeface="Libre Baskerville"/>
                <a:cs typeface="Libre Baskerville"/>
                <a:sym typeface="Libre Baskerville"/>
              </a:rPr>
              <a:t>https://</a:t>
            </a:r>
            <a:r>
              <a:rPr lang="en-US" sz="1200" i="1" dirty="0" err="1">
                <a:solidFill>
                  <a:schemeClr val="dk1"/>
                </a:solidFill>
                <a:latin typeface="Libre Baskerville"/>
                <a:ea typeface="Libre Baskerville"/>
                <a:cs typeface="Libre Baskerville"/>
                <a:sym typeface="Libre Baskerville"/>
              </a:rPr>
              <a:t>unescochair-ghe.org</a:t>
            </a:r>
            <a:r>
              <a:rPr lang="en-US" sz="1200" i="1" dirty="0">
                <a:solidFill>
                  <a:schemeClr val="dk1"/>
                </a:solidFill>
                <a:latin typeface="Libre Baskerville"/>
                <a:ea typeface="Libre Baskerville"/>
                <a:cs typeface="Libre Baskerville"/>
                <a:sym typeface="Libre Baskerville"/>
              </a:rPr>
              <a:t>/2020/02/13/</a:t>
            </a:r>
            <a:r>
              <a:rPr lang="en-US" sz="1200" i="1" dirty="0" err="1">
                <a:solidFill>
                  <a:schemeClr val="dk1"/>
                </a:solidFill>
                <a:latin typeface="Libre Baskerville"/>
                <a:ea typeface="Libre Baskerville"/>
                <a:cs typeface="Libre Baskerville"/>
                <a:sym typeface="Libre Baskerville"/>
              </a:rPr>
              <a:t>unescos</a:t>
            </a:r>
            <a:r>
              <a:rPr lang="en-US" sz="1200" i="1" dirty="0">
                <a:solidFill>
                  <a:schemeClr val="dk1"/>
                </a:solidFill>
                <a:latin typeface="Libre Baskerville"/>
                <a:ea typeface="Libre Baskerville"/>
                <a:cs typeface="Libre Baskerville"/>
                <a:sym typeface="Libre Baskerville"/>
              </a:rPr>
              <a:t>-futures-of-education-initiative/</a:t>
            </a:r>
            <a:endParaRPr i="1" dirty="0"/>
          </a:p>
        </p:txBody>
      </p:sp>
      <p:sp>
        <p:nvSpPr>
          <p:cNvPr id="1010" name="Google Shape;1010;p94"/>
          <p:cNvSpPr/>
          <p:nvPr/>
        </p:nvSpPr>
        <p:spPr>
          <a:xfrm>
            <a:off x="2417850" y="3480636"/>
            <a:ext cx="7356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ln>
                  <a:solidFill>
                    <a:schemeClr val="bg1">
                      <a:alpha val="64161"/>
                    </a:schemeClr>
                  </a:solidFill>
                </a:ln>
                <a:solidFill>
                  <a:srgbClr val="C00000"/>
                </a:solidFill>
                <a:effectLst>
                  <a:outerShdw blurRad="63500" sx="102000" sy="102000" algn="ctr" rotWithShape="0">
                    <a:prstClr val="black">
                      <a:alpha val="40000"/>
                    </a:prstClr>
                  </a:outerShdw>
                </a:effectLst>
                <a:latin typeface="Libre Baskerville"/>
                <a:ea typeface="Libre Baskerville"/>
                <a:cs typeface="Libre Baskerville"/>
                <a:sym typeface="Libre Baskerville"/>
              </a:rPr>
              <a:t>RETHINKING</a:t>
            </a:r>
            <a:endParaRPr sz="6000" b="1" dirty="0">
              <a:ln>
                <a:solidFill>
                  <a:schemeClr val="bg1">
                    <a:alpha val="64161"/>
                  </a:schemeClr>
                </a:solidFill>
              </a:ln>
              <a:solidFill>
                <a:srgbClr val="C00000"/>
              </a:solidFill>
              <a:effectLst>
                <a:outerShdw blurRad="63500" sx="102000" sy="102000" algn="ctr" rotWithShape="0">
                  <a:prstClr val="black">
                    <a:alpha val="40000"/>
                  </a:prstClr>
                </a:outerShdw>
              </a:effectLst>
              <a:latin typeface="Libre Baskerville"/>
              <a:ea typeface="Libre Baskerville"/>
              <a:cs typeface="Libre Baskerville"/>
              <a:sym typeface="Libre Baskerville"/>
            </a:endParaRPr>
          </a:p>
        </p:txBody>
      </p:sp>
      <p:sp>
        <p:nvSpPr>
          <p:cNvPr id="1011" name="Google Shape;1011;p94"/>
          <p:cNvSpPr/>
          <p:nvPr/>
        </p:nvSpPr>
        <p:spPr>
          <a:xfrm>
            <a:off x="282450" y="4276902"/>
            <a:ext cx="11627100" cy="1415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dirty="0">
                <a:solidFill>
                  <a:srgbClr val="0A0090"/>
                </a:solidFill>
                <a:latin typeface="Baskerville Old Face" panose="02020602080505020303" pitchFamily="18" charset="77"/>
                <a:ea typeface="Libre Baskerville"/>
                <a:cs typeface="Libre Baskerville"/>
                <a:sym typeface="Libre Baskerville"/>
              </a:rPr>
              <a:t>EDUCATION &amp; LEARNING</a:t>
            </a:r>
            <a:endParaRPr sz="7200" b="1" dirty="0">
              <a:solidFill>
                <a:srgbClr val="0A0090"/>
              </a:solidFill>
              <a:latin typeface="Baskerville Old Face" panose="02020602080505020303" pitchFamily="18" charset="77"/>
              <a:ea typeface="Libre Baskerville"/>
              <a:cs typeface="Libre Baskerville"/>
              <a:sym typeface="Libre Baskerville"/>
            </a:endParaRPr>
          </a:p>
          <a:p>
            <a:pPr marL="0" marR="0" lvl="0" indent="0" algn="l" rtl="0">
              <a:spcBef>
                <a:spcPts val="0"/>
              </a:spcBef>
              <a:spcAft>
                <a:spcPts val="0"/>
              </a:spcAft>
              <a:buNone/>
            </a:pPr>
            <a:r>
              <a:rPr lang="en-US" sz="1800" b="1" dirty="0">
                <a:solidFill>
                  <a:srgbClr val="0A0090"/>
                </a:solidFill>
                <a:latin typeface="Baskerville Old Face" panose="02020602080505020303" pitchFamily="18" charset="77"/>
                <a:ea typeface="Libre Baskerville"/>
                <a:cs typeface="Libre Baskerville"/>
                <a:sym typeface="Libre Baskerville"/>
              </a:rPr>
              <a:t>© Getty Images/Colin Anderson Productions</a:t>
            </a:r>
            <a:endParaRPr dirty="0">
              <a:solidFill>
                <a:srgbClr val="0A0090"/>
              </a:solidFill>
              <a:latin typeface="Baskerville Old Face" panose="02020602080505020303" pitchFamily="18" charset="77"/>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93"/>
          <p:cNvPicPr preferRelativeResize="0"/>
          <p:nvPr/>
        </p:nvPicPr>
        <p:blipFill>
          <a:blip r:embed="rId3">
            <a:alphaModFix/>
          </a:blip>
          <a:stretch>
            <a:fillRect/>
          </a:stretch>
        </p:blipFill>
        <p:spPr>
          <a:xfrm>
            <a:off x="-27" y="9798"/>
            <a:ext cx="12192000" cy="6858016"/>
          </a:xfrm>
          <a:prstGeom prst="rect">
            <a:avLst/>
          </a:prstGeom>
          <a:noFill/>
          <a:ln>
            <a:noFill/>
          </a:ln>
        </p:spPr>
      </p:pic>
      <p:pic>
        <p:nvPicPr>
          <p:cNvPr id="987" name="Google Shape;987;p93"/>
          <p:cNvPicPr preferRelativeResize="0"/>
          <p:nvPr/>
        </p:nvPicPr>
        <p:blipFill rotWithShape="1">
          <a:blip r:embed="rId4">
            <a:alphaModFix/>
          </a:blip>
          <a:srcRect/>
          <a:stretch/>
        </p:blipFill>
        <p:spPr>
          <a:xfrm>
            <a:off x="7357110" y="0"/>
            <a:ext cx="4834890" cy="6858000"/>
          </a:xfrm>
          <a:prstGeom prst="rect">
            <a:avLst/>
          </a:prstGeom>
          <a:noFill/>
          <a:ln>
            <a:noFill/>
          </a:ln>
        </p:spPr>
      </p:pic>
      <p:sp>
        <p:nvSpPr>
          <p:cNvPr id="988" name="Google Shape;988;p93"/>
          <p:cNvSpPr/>
          <p:nvPr/>
        </p:nvSpPr>
        <p:spPr>
          <a:xfrm>
            <a:off x="-2893298" y="6581001"/>
            <a:ext cx="9612572" cy="25355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dk1"/>
                </a:solidFill>
                <a:latin typeface="Baskerville Old Face" panose="02020602080505020303" pitchFamily="18" charset="77"/>
                <a:ea typeface="Libre Baskerville"/>
                <a:cs typeface="Libre Baskerville"/>
                <a:sym typeface="Libre Baskerville"/>
              </a:rPr>
              <a:t>https://</a:t>
            </a:r>
            <a:r>
              <a:rPr lang="en-US" sz="1200" dirty="0" err="1">
                <a:solidFill>
                  <a:schemeClr val="dk1"/>
                </a:solidFill>
                <a:latin typeface="Baskerville Old Face" panose="02020602080505020303" pitchFamily="18" charset="77"/>
                <a:ea typeface="Libre Baskerville"/>
                <a:cs typeface="Libre Baskerville"/>
                <a:sym typeface="Libre Baskerville"/>
              </a:rPr>
              <a:t>unescochair-ghe.org</a:t>
            </a:r>
            <a:r>
              <a:rPr lang="en-US" sz="1200" dirty="0">
                <a:solidFill>
                  <a:schemeClr val="dk1"/>
                </a:solidFill>
                <a:latin typeface="Baskerville Old Face" panose="02020602080505020303" pitchFamily="18" charset="77"/>
                <a:ea typeface="Libre Baskerville"/>
                <a:cs typeface="Libre Baskerville"/>
                <a:sym typeface="Libre Baskerville"/>
              </a:rPr>
              <a:t>/2020/02/13/</a:t>
            </a:r>
            <a:r>
              <a:rPr lang="en-US" sz="1200" dirty="0" err="1">
                <a:solidFill>
                  <a:schemeClr val="dk1"/>
                </a:solidFill>
                <a:latin typeface="Baskerville Old Face" panose="02020602080505020303" pitchFamily="18" charset="77"/>
                <a:ea typeface="Libre Baskerville"/>
                <a:cs typeface="Libre Baskerville"/>
                <a:sym typeface="Libre Baskerville"/>
              </a:rPr>
              <a:t>unescos</a:t>
            </a:r>
            <a:r>
              <a:rPr lang="en-US" sz="1200" dirty="0">
                <a:solidFill>
                  <a:schemeClr val="dk1"/>
                </a:solidFill>
                <a:latin typeface="Baskerville Old Face" panose="02020602080505020303" pitchFamily="18" charset="77"/>
                <a:ea typeface="Libre Baskerville"/>
                <a:cs typeface="Libre Baskerville"/>
                <a:sym typeface="Libre Baskerville"/>
              </a:rPr>
              <a:t>-futures-of-education-initiative/</a:t>
            </a:r>
            <a:endParaRPr dirty="0">
              <a:latin typeface="Baskerville Old Face" panose="02020602080505020303" pitchFamily="18" charset="77"/>
            </a:endParaRPr>
          </a:p>
        </p:txBody>
      </p:sp>
      <p:grpSp>
        <p:nvGrpSpPr>
          <p:cNvPr id="990" name="Google Shape;990;p93"/>
          <p:cNvGrpSpPr/>
          <p:nvPr/>
        </p:nvGrpSpPr>
        <p:grpSpPr>
          <a:xfrm>
            <a:off x="175495" y="981611"/>
            <a:ext cx="7006094" cy="4040726"/>
            <a:chOff x="1099" y="-1531186"/>
            <a:chExt cx="7006094" cy="4040726"/>
          </a:xfrm>
        </p:grpSpPr>
        <p:sp>
          <p:nvSpPr>
            <p:cNvPr id="991" name="Google Shape;991;p93"/>
            <p:cNvSpPr/>
            <p:nvPr/>
          </p:nvSpPr>
          <p:spPr>
            <a:xfrm>
              <a:off x="1608280" y="865966"/>
              <a:ext cx="195467" cy="161220"/>
            </a:xfrm>
            <a:prstGeom prst="roundRect">
              <a:avLst>
                <a:gd name="adj" fmla="val 10000"/>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3"/>
            <p:cNvSpPr/>
            <p:nvPr/>
          </p:nvSpPr>
          <p:spPr>
            <a:xfrm>
              <a:off x="1305715" y="-1531186"/>
              <a:ext cx="4040726" cy="4040726"/>
            </a:xfrm>
            <a:custGeom>
              <a:avLst/>
              <a:gdLst/>
              <a:ahLst/>
              <a:cxnLst/>
              <a:rect l="l" t="t" r="r" b="b"/>
              <a:pathLst>
                <a:path w="120000" h="120000" extrusionOk="0">
                  <a:moveTo>
                    <a:pt x="12740" y="96587"/>
                  </a:moveTo>
                  <a:lnTo>
                    <a:pt x="13017" y="96372"/>
                  </a:lnTo>
                  <a:lnTo>
                    <a:pt x="13017" y="96372"/>
                  </a:lnTo>
                  <a:cubicBezTo>
                    <a:pt x="26040" y="113195"/>
                    <a:pt x="47064" y="121771"/>
                    <a:pt x="68138" y="118857"/>
                  </a:cubicBezTo>
                  <a:cubicBezTo>
                    <a:pt x="89212" y="115943"/>
                    <a:pt x="107120" y="101984"/>
                    <a:pt x="115090" y="82259"/>
                  </a:cubicBezTo>
                  <a:lnTo>
                    <a:pt x="114873" y="82173"/>
                  </a:lnTo>
                  <a:lnTo>
                    <a:pt x="115469" y="81781"/>
                  </a:lnTo>
                  <a:lnTo>
                    <a:pt x="115633" y="82472"/>
                  </a:lnTo>
                  <a:lnTo>
                    <a:pt x="115416" y="82387"/>
                  </a:lnTo>
                  <a:lnTo>
                    <a:pt x="115416" y="82387"/>
                  </a:lnTo>
                  <a:cubicBezTo>
                    <a:pt x="107400" y="102229"/>
                    <a:pt x="89387" y="116272"/>
                    <a:pt x="68188" y="119204"/>
                  </a:cubicBezTo>
                  <a:cubicBezTo>
                    <a:pt x="46989" y="122135"/>
                    <a:pt x="25840" y="113509"/>
                    <a:pt x="12740" y="96587"/>
                  </a:cubicBezTo>
                  <a:close/>
                </a:path>
              </a:pathLst>
            </a:cu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3"/>
            <p:cNvSpPr/>
            <p:nvPr/>
          </p:nvSpPr>
          <p:spPr>
            <a:xfrm>
              <a:off x="1099" y="336243"/>
              <a:ext cx="3474986" cy="1381887"/>
            </a:xfrm>
            <a:prstGeom prst="roundRect">
              <a:avLst>
                <a:gd name="adj" fmla="val 10000"/>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3"/>
            <p:cNvSpPr txBox="1"/>
            <p:nvPr/>
          </p:nvSpPr>
          <p:spPr>
            <a:xfrm>
              <a:off x="41573" y="376717"/>
              <a:ext cx="3394038" cy="1300939"/>
            </a:xfrm>
            <a:prstGeom prst="rect">
              <a:avLst/>
            </a:prstGeom>
            <a:noFill/>
            <a:ln>
              <a:noFill/>
            </a:ln>
          </p:spPr>
          <p:txBody>
            <a:bodyPr spcFirstLastPara="1" wrap="square" lIns="53325" tIns="35550" rIns="53325" bIns="35550" anchor="ctr" anchorCtr="0">
              <a:noAutofit/>
            </a:bodyPr>
            <a:lstStyle/>
            <a:p>
              <a:pPr marL="0" marR="0" lvl="0" indent="0" algn="ctr" rtl="0">
                <a:lnSpc>
                  <a:spcPct val="90000"/>
                </a:lnSpc>
                <a:spcBef>
                  <a:spcPts val="0"/>
                </a:spcBef>
                <a:spcAft>
                  <a:spcPts val="0"/>
                </a:spcAft>
                <a:buNone/>
              </a:pPr>
              <a:r>
                <a:rPr lang="en-US" sz="2200" b="0" i="0" dirty="0">
                  <a:solidFill>
                    <a:srgbClr val="000090"/>
                  </a:solidFill>
                  <a:latin typeface="Libre Baskerville"/>
                  <a:ea typeface="Libre Baskerville"/>
                  <a:cs typeface="Libre Baskerville"/>
                  <a:sym typeface="Libre Baskerville"/>
                </a:rPr>
                <a:t>REIMAGINE knowledge, education and learning </a:t>
              </a:r>
              <a:endParaRPr sz="2200" dirty="0">
                <a:solidFill>
                  <a:srgbClr val="000090"/>
                </a:solidFill>
                <a:latin typeface="Libre Baskerville"/>
                <a:ea typeface="Libre Baskerville"/>
                <a:cs typeface="Libre Baskerville"/>
                <a:sym typeface="Libre Baskerville"/>
              </a:endParaRPr>
            </a:p>
          </p:txBody>
        </p:sp>
        <p:sp>
          <p:nvSpPr>
            <p:cNvPr id="995" name="Google Shape;995;p93"/>
            <p:cNvSpPr/>
            <p:nvPr/>
          </p:nvSpPr>
          <p:spPr>
            <a:xfrm>
              <a:off x="5139388" y="1027187"/>
              <a:ext cx="195467" cy="161220"/>
            </a:xfrm>
            <a:prstGeom prst="roundRect">
              <a:avLst>
                <a:gd name="adj" fmla="val 10000"/>
              </a:avLst>
            </a:prstGeom>
            <a:solidFill>
              <a:schemeClr val="lt1">
                <a:alpha val="89803"/>
              </a:schemeClr>
            </a:soli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3"/>
            <p:cNvSpPr/>
            <p:nvPr/>
          </p:nvSpPr>
          <p:spPr>
            <a:xfrm>
              <a:off x="3532207" y="336243"/>
              <a:ext cx="3474986" cy="1381887"/>
            </a:xfrm>
            <a:prstGeom prst="roundRect">
              <a:avLst>
                <a:gd name="adj" fmla="val 10000"/>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3"/>
            <p:cNvSpPr txBox="1"/>
            <p:nvPr/>
          </p:nvSpPr>
          <p:spPr>
            <a:xfrm>
              <a:off x="3572681" y="376717"/>
              <a:ext cx="3394038" cy="1300939"/>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None/>
              </a:pPr>
              <a:r>
                <a:rPr lang="en-US" sz="2000" b="0" i="0" dirty="0">
                  <a:solidFill>
                    <a:srgbClr val="000090"/>
                  </a:solidFill>
                  <a:latin typeface="Libre Baskerville"/>
                  <a:ea typeface="Libre Baskerville"/>
                  <a:cs typeface="Libre Baskerville"/>
                  <a:sym typeface="Libre Baskerville"/>
                </a:rPr>
                <a:t>in a world of increasing complexity, uncertainty, and </a:t>
              </a:r>
              <a:r>
                <a:rPr lang="en-US" sz="2000" b="0" i="0" dirty="0" err="1">
                  <a:solidFill>
                    <a:srgbClr val="000090"/>
                  </a:solidFill>
                  <a:latin typeface="Libre Baskerville"/>
                  <a:ea typeface="Libre Baskerville"/>
                  <a:cs typeface="Libre Baskerville"/>
                  <a:sym typeface="Libre Baskerville"/>
                </a:rPr>
                <a:t>precarity</a:t>
              </a:r>
              <a:r>
                <a:rPr lang="en-US" sz="2000" b="0" i="0" dirty="0">
                  <a:solidFill>
                    <a:srgbClr val="000090"/>
                  </a:solidFill>
                  <a:latin typeface="Libre Baskerville"/>
                  <a:ea typeface="Libre Baskerville"/>
                  <a:cs typeface="Libre Baskerville"/>
                  <a:sym typeface="Libre Baskerville"/>
                </a:rPr>
                <a:t>.</a:t>
              </a:r>
              <a:endParaRPr sz="2000" dirty="0">
                <a:solidFill>
                  <a:srgbClr val="000090"/>
                </a:solidFill>
                <a:latin typeface="Libre Baskerville"/>
                <a:ea typeface="Libre Baskerville"/>
                <a:cs typeface="Libre Baskerville"/>
                <a:sym typeface="Libre Baskerville"/>
              </a:endParaRPr>
            </a:p>
          </p:txBody>
        </p:sp>
      </p:grpSp>
      <p:sp>
        <p:nvSpPr>
          <p:cNvPr id="2" name="Google Shape;949;p92">
            <a:extLst>
              <a:ext uri="{FF2B5EF4-FFF2-40B4-BE49-F238E27FC236}">
                <a16:creationId xmlns:a16="http://schemas.microsoft.com/office/drawing/2014/main" id="{9A2DDD30-A645-596F-E0EB-660461CD99C8}"/>
              </a:ext>
            </a:extLst>
          </p:cNvPr>
          <p:cNvSpPr/>
          <p:nvPr/>
        </p:nvSpPr>
        <p:spPr>
          <a:xfrm>
            <a:off x="-502218" y="132399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2000" dirty="0">
                <a:solidFill>
                  <a:srgbClr val="0A0090"/>
                </a:solidFill>
                <a:latin typeface="Baskerville Old Face" panose="02020602080505020303" pitchFamily="18" charset="77"/>
                <a:ea typeface="Libre Baskerville"/>
                <a:cs typeface="Libre Baskerville"/>
                <a:sym typeface="Libre Baskerville"/>
              </a:rPr>
              <a:t> </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95"/>
          <p:cNvPicPr preferRelativeResize="0"/>
          <p:nvPr/>
        </p:nvPicPr>
        <p:blipFill>
          <a:blip r:embed="rId3">
            <a:alphaModFix/>
          </a:blip>
          <a:stretch>
            <a:fillRect/>
          </a:stretch>
        </p:blipFill>
        <p:spPr>
          <a:xfrm>
            <a:off x="-27" y="9798"/>
            <a:ext cx="12192000" cy="6858016"/>
          </a:xfrm>
          <a:prstGeom prst="rect">
            <a:avLst/>
          </a:prstGeom>
          <a:noFill/>
          <a:ln>
            <a:noFill/>
          </a:ln>
        </p:spPr>
      </p:pic>
      <p:pic>
        <p:nvPicPr>
          <p:cNvPr id="1023" name="Google Shape;1023;p95"/>
          <p:cNvPicPr preferRelativeResize="0"/>
          <p:nvPr/>
        </p:nvPicPr>
        <p:blipFill rotWithShape="1">
          <a:blip r:embed="rId4">
            <a:alphaModFix/>
          </a:blip>
          <a:srcRect/>
          <a:stretch/>
        </p:blipFill>
        <p:spPr>
          <a:xfrm>
            <a:off x="7357110" y="0"/>
            <a:ext cx="4834890" cy="6858000"/>
          </a:xfrm>
          <a:prstGeom prst="rect">
            <a:avLst/>
          </a:prstGeom>
          <a:noFill/>
          <a:ln>
            <a:noFill/>
          </a:ln>
        </p:spPr>
      </p:pic>
      <p:sp>
        <p:nvSpPr>
          <p:cNvPr id="1024" name="Google Shape;1024;p95"/>
          <p:cNvSpPr/>
          <p:nvPr/>
        </p:nvSpPr>
        <p:spPr>
          <a:xfrm>
            <a:off x="-1903342" y="6574413"/>
            <a:ext cx="8561695" cy="2535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dk1"/>
                </a:solidFill>
                <a:latin typeface="Baskerville Old Face" panose="02020602080505020303" pitchFamily="18" charset="77"/>
                <a:ea typeface="Libre Baskerville"/>
                <a:cs typeface="Libre Baskerville"/>
                <a:sym typeface="Libre Baskerville"/>
              </a:rPr>
              <a:t>https://</a:t>
            </a:r>
            <a:r>
              <a:rPr lang="en-US" sz="1200" dirty="0" err="1">
                <a:solidFill>
                  <a:schemeClr val="dk1"/>
                </a:solidFill>
                <a:latin typeface="Baskerville Old Face" panose="02020602080505020303" pitchFamily="18" charset="77"/>
                <a:ea typeface="Libre Baskerville"/>
                <a:cs typeface="Libre Baskerville"/>
                <a:sym typeface="Libre Baskerville"/>
              </a:rPr>
              <a:t>unescochair-ghe.org</a:t>
            </a:r>
            <a:r>
              <a:rPr lang="en-US" sz="1200" dirty="0">
                <a:solidFill>
                  <a:schemeClr val="dk1"/>
                </a:solidFill>
                <a:latin typeface="Baskerville Old Face" panose="02020602080505020303" pitchFamily="18" charset="77"/>
                <a:ea typeface="Libre Baskerville"/>
                <a:cs typeface="Libre Baskerville"/>
                <a:sym typeface="Libre Baskerville"/>
              </a:rPr>
              <a:t>/2020/02/13/</a:t>
            </a:r>
            <a:r>
              <a:rPr lang="en-US" sz="1200" dirty="0" err="1">
                <a:solidFill>
                  <a:schemeClr val="dk1"/>
                </a:solidFill>
                <a:latin typeface="Baskerville Old Face" panose="02020602080505020303" pitchFamily="18" charset="77"/>
                <a:ea typeface="Libre Baskerville"/>
                <a:cs typeface="Libre Baskerville"/>
                <a:sym typeface="Libre Baskerville"/>
              </a:rPr>
              <a:t>unescos</a:t>
            </a:r>
            <a:r>
              <a:rPr lang="en-US" sz="1200" dirty="0">
                <a:solidFill>
                  <a:schemeClr val="dk1"/>
                </a:solidFill>
                <a:latin typeface="Baskerville Old Face" panose="02020602080505020303" pitchFamily="18" charset="77"/>
                <a:ea typeface="Libre Baskerville"/>
                <a:cs typeface="Libre Baskerville"/>
                <a:sym typeface="Libre Baskerville"/>
              </a:rPr>
              <a:t>-futures-of-education-initiative/</a:t>
            </a:r>
            <a:endParaRPr dirty="0">
              <a:latin typeface="Baskerville Old Face" panose="02020602080505020303" pitchFamily="18" charset="77"/>
            </a:endParaRPr>
          </a:p>
        </p:txBody>
      </p:sp>
      <p:grpSp>
        <p:nvGrpSpPr>
          <p:cNvPr id="1033" name="Google Shape;1033;p95"/>
          <p:cNvGrpSpPr/>
          <p:nvPr/>
        </p:nvGrpSpPr>
        <p:grpSpPr>
          <a:xfrm>
            <a:off x="696408" y="5741291"/>
            <a:ext cx="6311324" cy="734508"/>
            <a:chOff x="-684987" y="1344508"/>
            <a:chExt cx="8189086" cy="258763"/>
          </a:xfrm>
        </p:grpSpPr>
        <p:sp>
          <p:nvSpPr>
            <p:cNvPr id="1034" name="Google Shape;1034;p95"/>
            <p:cNvSpPr/>
            <p:nvPr/>
          </p:nvSpPr>
          <p:spPr>
            <a:xfrm>
              <a:off x="-684987" y="1353091"/>
              <a:ext cx="7945697" cy="250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5"/>
            <p:cNvSpPr/>
            <p:nvPr/>
          </p:nvSpPr>
          <p:spPr>
            <a:xfrm>
              <a:off x="-441598" y="1344508"/>
              <a:ext cx="7945697" cy="25018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400" b="0" i="0" u="sng" dirty="0">
                  <a:solidFill>
                    <a:schemeClr val="dk1"/>
                  </a:solidFill>
                  <a:latin typeface="Baskerville Old Face" panose="02020602080505020303" pitchFamily="18" charset="77"/>
                  <a:ea typeface="Libre Baskerville"/>
                  <a:cs typeface="Libre Baskerville"/>
                  <a:sym typeface="Libre Baskerville"/>
                </a:rPr>
                <a:t>economically inclusive, socially just, and environmentally sustainable. </a:t>
              </a:r>
              <a:endParaRPr sz="2400" u="sng" dirty="0">
                <a:solidFill>
                  <a:schemeClr val="dk1"/>
                </a:solidFill>
                <a:latin typeface="Baskerville Old Face" panose="02020602080505020303" pitchFamily="18" charset="77"/>
                <a:ea typeface="Libre Baskerville"/>
                <a:cs typeface="Libre Baskerville"/>
                <a:sym typeface="Libre Baskerville"/>
              </a:endParaRPr>
            </a:p>
          </p:txBody>
        </p:sp>
      </p:grpSp>
      <p:grpSp>
        <p:nvGrpSpPr>
          <p:cNvPr id="1039" name="Google Shape;1039;p95"/>
          <p:cNvGrpSpPr/>
          <p:nvPr/>
        </p:nvGrpSpPr>
        <p:grpSpPr>
          <a:xfrm>
            <a:off x="3019738" y="3972118"/>
            <a:ext cx="2143872" cy="1670559"/>
            <a:chOff x="-114639" y="0"/>
            <a:chExt cx="1656021" cy="1204642"/>
          </a:xfrm>
        </p:grpSpPr>
        <p:sp>
          <p:nvSpPr>
            <p:cNvPr id="1040" name="Google Shape;1040;p95"/>
            <p:cNvSpPr/>
            <p:nvPr/>
          </p:nvSpPr>
          <p:spPr>
            <a:xfrm>
              <a:off x="-114639" y="0"/>
              <a:ext cx="1656021" cy="1204642"/>
            </a:xfrm>
            <a:custGeom>
              <a:avLst/>
              <a:gdLst/>
              <a:ahLst/>
              <a:cxnLst/>
              <a:rect l="l" t="t" r="r" b="b"/>
              <a:pathLst>
                <a:path w="120000" h="120000" extrusionOk="0">
                  <a:moveTo>
                    <a:pt x="86892" y="19133"/>
                  </a:moveTo>
                  <a:lnTo>
                    <a:pt x="92559" y="9763"/>
                  </a:lnTo>
                  <a:lnTo>
                    <a:pt x="101314" y="16641"/>
                  </a:lnTo>
                  <a:lnTo>
                    <a:pt x="98319" y="28109"/>
                  </a:lnTo>
                  <a:lnTo>
                    <a:pt x="98319" y="28109"/>
                  </a:lnTo>
                  <a:cubicBezTo>
                    <a:pt x="102947" y="32983"/>
                    <a:pt x="106465" y="38688"/>
                    <a:pt x="108660" y="44877"/>
                  </a:cubicBezTo>
                  <a:lnTo>
                    <a:pt x="117496" y="43917"/>
                  </a:lnTo>
                  <a:lnTo>
                    <a:pt x="119315" y="53574"/>
                  </a:lnTo>
                  <a:lnTo>
                    <a:pt x="111250" y="58630"/>
                  </a:lnTo>
                  <a:cubicBezTo>
                    <a:pt x="111449" y="65148"/>
                    <a:pt x="110227" y="71636"/>
                    <a:pt x="107659" y="77697"/>
                  </a:cubicBezTo>
                  <a:lnTo>
                    <a:pt x="113322" y="87071"/>
                  </a:lnTo>
                  <a:lnTo>
                    <a:pt x="107854" y="95938"/>
                  </a:lnTo>
                  <a:lnTo>
                    <a:pt x="100200" y="89792"/>
                  </a:lnTo>
                  <a:cubicBezTo>
                    <a:pt x="95877" y="94905"/>
                    <a:pt x="90487" y="99139"/>
                    <a:pt x="84358" y="102237"/>
                  </a:cubicBezTo>
                  <a:lnTo>
                    <a:pt x="84964" y="114394"/>
                  </a:lnTo>
                  <a:lnTo>
                    <a:pt x="73934" y="118152"/>
                  </a:lnTo>
                  <a:lnTo>
                    <a:pt x="70340" y="107014"/>
                  </a:lnTo>
                  <a:cubicBezTo>
                    <a:pt x="63518" y="108329"/>
                    <a:pt x="56482" y="108329"/>
                    <a:pt x="49660" y="107014"/>
                  </a:cubicBezTo>
                  <a:lnTo>
                    <a:pt x="46066" y="118152"/>
                  </a:lnTo>
                  <a:lnTo>
                    <a:pt x="35036" y="114394"/>
                  </a:lnTo>
                  <a:lnTo>
                    <a:pt x="35642" y="102237"/>
                  </a:lnTo>
                  <a:lnTo>
                    <a:pt x="35642" y="102237"/>
                  </a:lnTo>
                  <a:cubicBezTo>
                    <a:pt x="29513" y="99139"/>
                    <a:pt x="24123" y="94905"/>
                    <a:pt x="19800" y="89792"/>
                  </a:cubicBezTo>
                  <a:lnTo>
                    <a:pt x="12146" y="95938"/>
                  </a:lnTo>
                  <a:lnTo>
                    <a:pt x="6678" y="87071"/>
                  </a:lnTo>
                  <a:lnTo>
                    <a:pt x="12341" y="77697"/>
                  </a:lnTo>
                  <a:cubicBezTo>
                    <a:pt x="9773" y="71636"/>
                    <a:pt x="8551" y="65148"/>
                    <a:pt x="8750" y="58630"/>
                  </a:cubicBezTo>
                  <a:lnTo>
                    <a:pt x="685" y="53574"/>
                  </a:lnTo>
                  <a:lnTo>
                    <a:pt x="2504" y="43917"/>
                  </a:lnTo>
                  <a:lnTo>
                    <a:pt x="11340" y="44877"/>
                  </a:lnTo>
                  <a:lnTo>
                    <a:pt x="11340" y="44877"/>
                  </a:lnTo>
                  <a:cubicBezTo>
                    <a:pt x="13535" y="38688"/>
                    <a:pt x="17053" y="32983"/>
                    <a:pt x="21681" y="28109"/>
                  </a:cubicBezTo>
                  <a:lnTo>
                    <a:pt x="18686" y="16641"/>
                  </a:lnTo>
                  <a:lnTo>
                    <a:pt x="27441" y="9763"/>
                  </a:lnTo>
                  <a:lnTo>
                    <a:pt x="33108" y="19133"/>
                  </a:lnTo>
                  <a:lnTo>
                    <a:pt x="33108" y="19133"/>
                  </a:lnTo>
                  <a:cubicBezTo>
                    <a:pt x="39038" y="15712"/>
                    <a:pt x="45650" y="13459"/>
                    <a:pt x="52541" y="12511"/>
                  </a:cubicBezTo>
                  <a:lnTo>
                    <a:pt x="54080" y="511"/>
                  </a:lnTo>
                  <a:lnTo>
                    <a:pt x="65920" y="511"/>
                  </a:lnTo>
                  <a:lnTo>
                    <a:pt x="67459" y="12511"/>
                  </a:lnTo>
                  <a:lnTo>
                    <a:pt x="67459" y="12511"/>
                  </a:lnTo>
                  <a:cubicBezTo>
                    <a:pt x="74350" y="13459"/>
                    <a:pt x="80962" y="15712"/>
                    <a:pt x="86892" y="19133"/>
                  </a:cubicBezTo>
                  <a:close/>
                </a:path>
              </a:pathLst>
            </a:cu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5"/>
            <p:cNvSpPr txBox="1"/>
            <p:nvPr/>
          </p:nvSpPr>
          <p:spPr>
            <a:xfrm>
              <a:off x="241934" y="292720"/>
              <a:ext cx="1057500" cy="6192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2400" b="0" i="0" dirty="0">
                  <a:solidFill>
                    <a:schemeClr val="lt1"/>
                  </a:solidFill>
                  <a:latin typeface="Libre Baskerville"/>
                  <a:ea typeface="Libre Baskerville"/>
                  <a:cs typeface="Libre Baskerville"/>
                  <a:sym typeface="Libre Baskerville"/>
                </a:rPr>
                <a:t>Vision</a:t>
              </a:r>
              <a:endParaRPr sz="2400" dirty="0">
                <a:solidFill>
                  <a:schemeClr val="lt1"/>
                </a:solidFill>
                <a:latin typeface="Libre Baskerville"/>
                <a:ea typeface="Libre Baskerville"/>
                <a:cs typeface="Libre Baskerville"/>
                <a:sym typeface="Libre Baskerville"/>
              </a:endParaRPr>
            </a:p>
          </p:txBody>
        </p:sp>
        <p:sp>
          <p:nvSpPr>
            <p:cNvPr id="1042" name="Google Shape;1042;p95"/>
            <p:cNvSpPr/>
            <p:nvPr/>
          </p:nvSpPr>
          <p:spPr>
            <a:xfrm>
              <a:off x="363293" y="184713"/>
              <a:ext cx="814800" cy="814800"/>
            </a:xfrm>
            <a:custGeom>
              <a:avLst/>
              <a:gdLst/>
              <a:ahLst/>
              <a:cxnLst/>
              <a:rect l="l" t="t" r="r" b="b"/>
              <a:pathLst>
                <a:path w="120000" h="120000" extrusionOk="0">
                  <a:moveTo>
                    <a:pt x="55780" y="4061"/>
                  </a:moveTo>
                  <a:lnTo>
                    <a:pt x="55780" y="4061"/>
                  </a:lnTo>
                  <a:cubicBezTo>
                    <a:pt x="79274" y="2289"/>
                    <a:pt x="101372" y="15386"/>
                    <a:pt x="111097" y="36847"/>
                  </a:cubicBezTo>
                  <a:cubicBezTo>
                    <a:pt x="120821" y="58308"/>
                    <a:pt x="116099" y="83558"/>
                    <a:pt x="99276" y="100054"/>
                  </a:cubicBezTo>
                  <a:lnTo>
                    <a:pt x="101751" y="103056"/>
                  </a:lnTo>
                  <a:lnTo>
                    <a:pt x="93821" y="101028"/>
                  </a:lnTo>
                  <a:lnTo>
                    <a:pt x="93063" y="92517"/>
                  </a:lnTo>
                  <a:lnTo>
                    <a:pt x="95537" y="95518"/>
                  </a:lnTo>
                  <a:cubicBezTo>
                    <a:pt x="110390" y="80658"/>
                    <a:pt x="114428" y="58126"/>
                    <a:pt x="105660" y="39033"/>
                  </a:cubicBezTo>
                  <a:cubicBezTo>
                    <a:pt x="96892" y="19939"/>
                    <a:pt x="77170" y="8318"/>
                    <a:pt x="56220" y="9898"/>
                  </a:cubicBezTo>
                  <a:close/>
                </a:path>
              </a:pathLst>
            </a:custGeom>
            <a:solidFill>
              <a:srgbClr val="AEB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029;p95">
            <a:extLst>
              <a:ext uri="{FF2B5EF4-FFF2-40B4-BE49-F238E27FC236}">
                <a16:creationId xmlns:a16="http://schemas.microsoft.com/office/drawing/2014/main" id="{D0323B98-57F5-6B80-A197-0F4C67E36D32}"/>
              </a:ext>
            </a:extLst>
          </p:cNvPr>
          <p:cNvSpPr txBox="1"/>
          <p:nvPr/>
        </p:nvSpPr>
        <p:spPr>
          <a:xfrm>
            <a:off x="479108" y="2250881"/>
            <a:ext cx="6341044" cy="635001"/>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None/>
            </a:pPr>
            <a:r>
              <a:rPr lang="en-US" sz="3200" b="0" i="0" dirty="0">
                <a:solidFill>
                  <a:schemeClr val="tx1"/>
                </a:solidFill>
                <a:latin typeface="Baskerville Old Face" panose="02020602080505020303" pitchFamily="18" charset="77"/>
                <a:ea typeface="Libre Baskerville"/>
                <a:cs typeface="Libre Baskerville"/>
                <a:sym typeface="Libre Baskerville"/>
              </a:rPr>
              <a:t>humanistic approach to education and development</a:t>
            </a:r>
            <a:endParaRPr sz="3200" dirty="0">
              <a:solidFill>
                <a:schemeClr val="tx1"/>
              </a:solidFill>
              <a:latin typeface="Baskerville Old Face" panose="02020602080505020303" pitchFamily="18" charset="77"/>
              <a:ea typeface="Libre Baskerville"/>
              <a:cs typeface="Libre Baskerville"/>
              <a:sym typeface="Libre Baskerville"/>
            </a:endParaRPr>
          </a:p>
        </p:txBody>
      </p:sp>
      <p:sp>
        <p:nvSpPr>
          <p:cNvPr id="3" name="Google Shape;1032;p95">
            <a:extLst>
              <a:ext uri="{FF2B5EF4-FFF2-40B4-BE49-F238E27FC236}">
                <a16:creationId xmlns:a16="http://schemas.microsoft.com/office/drawing/2014/main" id="{C0B28A8C-456C-6D2B-10F9-F25C2708B3ED}"/>
              </a:ext>
            </a:extLst>
          </p:cNvPr>
          <p:cNvSpPr txBox="1"/>
          <p:nvPr/>
        </p:nvSpPr>
        <p:spPr>
          <a:xfrm>
            <a:off x="479108" y="3171797"/>
            <a:ext cx="6179245" cy="693831"/>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None/>
            </a:pPr>
            <a:r>
              <a:rPr lang="en-US" sz="3200" b="0" i="0" dirty="0">
                <a:solidFill>
                  <a:schemeClr val="tx1"/>
                </a:solidFill>
                <a:latin typeface="Baskerville Old Face" panose="02020602080505020303" pitchFamily="18" charset="77"/>
                <a:ea typeface="Libre Baskerville"/>
                <a:cs typeface="Libre Baskerville"/>
                <a:sym typeface="Libre Baskerville"/>
              </a:rPr>
              <a:t>approach is grounded in a vision of development</a:t>
            </a:r>
            <a:endParaRPr sz="3200" dirty="0">
              <a:solidFill>
                <a:schemeClr val="tx1"/>
              </a:solidFill>
              <a:latin typeface="Baskerville Old Face" panose="02020602080505020303" pitchFamily="18" charset="77"/>
              <a:ea typeface="Libre Baskerville"/>
              <a:cs typeface="Libre Baskerville"/>
              <a:sym typeface="Libre Baskerville"/>
            </a:endParaRPr>
          </a:p>
        </p:txBody>
      </p:sp>
      <p:sp>
        <p:nvSpPr>
          <p:cNvPr id="4" name="Google Shape;949;p92">
            <a:extLst>
              <a:ext uri="{FF2B5EF4-FFF2-40B4-BE49-F238E27FC236}">
                <a16:creationId xmlns:a16="http://schemas.microsoft.com/office/drawing/2014/main" id="{F14837AB-C250-0900-90FA-F63718DF74E7}"/>
              </a:ext>
            </a:extLst>
          </p:cNvPr>
          <p:cNvSpPr/>
          <p:nvPr/>
        </p:nvSpPr>
        <p:spPr>
          <a:xfrm>
            <a:off x="-502218" y="132399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2000" dirty="0">
                <a:solidFill>
                  <a:srgbClr val="0A0090"/>
                </a:solidFill>
                <a:latin typeface="Baskerville Old Face" panose="02020602080505020303" pitchFamily="18" charset="77"/>
                <a:ea typeface="Libre Baskerville"/>
                <a:cs typeface="Libre Baskerville"/>
                <a:sym typeface="Libre Baskerville"/>
              </a:rPr>
              <a:t> </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98"/>
          <p:cNvPicPr preferRelativeResize="0"/>
          <p:nvPr/>
        </p:nvPicPr>
        <p:blipFill>
          <a:blip r:embed="rId3">
            <a:alphaModFix/>
          </a:blip>
          <a:stretch>
            <a:fillRect/>
          </a:stretch>
        </p:blipFill>
        <p:spPr>
          <a:xfrm>
            <a:off x="-27" y="9798"/>
            <a:ext cx="12192000" cy="6858016"/>
          </a:xfrm>
          <a:prstGeom prst="rect">
            <a:avLst/>
          </a:prstGeom>
          <a:noFill/>
          <a:ln>
            <a:noFill/>
          </a:ln>
        </p:spPr>
      </p:pic>
      <p:pic>
        <p:nvPicPr>
          <p:cNvPr id="1097" name="Google Shape;1097;p98"/>
          <p:cNvPicPr preferRelativeResize="0"/>
          <p:nvPr/>
        </p:nvPicPr>
        <p:blipFill rotWithShape="1">
          <a:blip r:embed="rId4">
            <a:alphaModFix/>
          </a:blip>
          <a:srcRect/>
          <a:stretch/>
        </p:blipFill>
        <p:spPr>
          <a:xfrm>
            <a:off x="7357110" y="0"/>
            <a:ext cx="4834890" cy="6858000"/>
          </a:xfrm>
          <a:prstGeom prst="rect">
            <a:avLst/>
          </a:prstGeom>
          <a:noFill/>
          <a:ln>
            <a:noFill/>
          </a:ln>
        </p:spPr>
      </p:pic>
      <p:sp>
        <p:nvSpPr>
          <p:cNvPr id="1106" name="Google Shape;1106;p98"/>
          <p:cNvSpPr/>
          <p:nvPr/>
        </p:nvSpPr>
        <p:spPr>
          <a:xfrm>
            <a:off x="1039481" y="2230327"/>
            <a:ext cx="6468854"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Libre Baskerville"/>
                <a:ea typeface="Libre Baskerville"/>
                <a:cs typeface="Libre Baskerville"/>
                <a:sym typeface="Libre Baskerville"/>
              </a:rPr>
              <a:t>knowledge for the future must be inherently plural. </a:t>
            </a:r>
            <a:endParaRPr sz="24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endParaRPr sz="24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2400" dirty="0">
                <a:solidFill>
                  <a:schemeClr val="dk1"/>
                </a:solidFill>
                <a:latin typeface="Libre Baskerville"/>
                <a:ea typeface="Libre Baskerville"/>
                <a:cs typeface="Libre Baskerville"/>
                <a:sym typeface="Libre Baskerville"/>
              </a:rPr>
              <a:t>make education relevant and equip learners with the skills to tackle the societal challenges of the future</a:t>
            </a:r>
            <a:endParaRPr sz="2400" dirty="0">
              <a:solidFill>
                <a:schemeClr val="dk1"/>
              </a:solidFill>
              <a:latin typeface="Libre Baskerville"/>
              <a:ea typeface="Libre Baskerville"/>
              <a:cs typeface="Libre Baskerville"/>
              <a:sym typeface="Libre Baskerville"/>
            </a:endParaRPr>
          </a:p>
        </p:txBody>
      </p:sp>
      <p:sp>
        <p:nvSpPr>
          <p:cNvPr id="1108" name="Google Shape;1108;p98"/>
          <p:cNvSpPr/>
          <p:nvPr/>
        </p:nvSpPr>
        <p:spPr>
          <a:xfrm>
            <a:off x="-306936" y="6566308"/>
            <a:ext cx="6933331"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100" dirty="0">
                <a:solidFill>
                  <a:schemeClr val="dk1"/>
                </a:solidFill>
                <a:latin typeface="Baskerville Old Face" panose="02020602080505020303" pitchFamily="18" charset="77"/>
                <a:ea typeface="Libre Baskerville"/>
                <a:cs typeface="Libre Baskerville"/>
                <a:sym typeface="Libre Baskerville"/>
              </a:rPr>
              <a:t>https://</a:t>
            </a:r>
            <a:r>
              <a:rPr lang="en-US" sz="1100" dirty="0" err="1">
                <a:solidFill>
                  <a:schemeClr val="dk1"/>
                </a:solidFill>
                <a:latin typeface="Baskerville Old Face" panose="02020602080505020303" pitchFamily="18" charset="77"/>
                <a:ea typeface="Libre Baskerville"/>
                <a:cs typeface="Libre Baskerville"/>
                <a:sym typeface="Libre Baskerville"/>
              </a:rPr>
              <a:t>unescochair-ghe.org</a:t>
            </a:r>
            <a:r>
              <a:rPr lang="en-US" sz="1100" dirty="0">
                <a:solidFill>
                  <a:schemeClr val="dk1"/>
                </a:solidFill>
                <a:latin typeface="Baskerville Old Face" panose="02020602080505020303" pitchFamily="18" charset="77"/>
                <a:ea typeface="Libre Baskerville"/>
                <a:cs typeface="Libre Baskerville"/>
                <a:sym typeface="Libre Baskerville"/>
              </a:rPr>
              <a:t>/2020/02/13/</a:t>
            </a:r>
            <a:r>
              <a:rPr lang="en-US" sz="1100" dirty="0" err="1">
                <a:solidFill>
                  <a:schemeClr val="dk1"/>
                </a:solidFill>
                <a:latin typeface="Baskerville Old Face" panose="02020602080505020303" pitchFamily="18" charset="77"/>
                <a:ea typeface="Libre Baskerville"/>
                <a:cs typeface="Libre Baskerville"/>
                <a:sym typeface="Libre Baskerville"/>
              </a:rPr>
              <a:t>unescos</a:t>
            </a:r>
            <a:r>
              <a:rPr lang="en-US" sz="1100" dirty="0">
                <a:solidFill>
                  <a:schemeClr val="dk1"/>
                </a:solidFill>
                <a:latin typeface="Baskerville Old Face" panose="02020602080505020303" pitchFamily="18" charset="77"/>
                <a:ea typeface="Libre Baskerville"/>
                <a:cs typeface="Libre Baskerville"/>
                <a:sym typeface="Libre Baskerville"/>
              </a:rPr>
              <a:t>-futures-of-education-initiative/#_ftn1</a:t>
            </a:r>
            <a:endParaRPr sz="700" dirty="0">
              <a:latin typeface="Baskerville Old Face" panose="02020602080505020303" pitchFamily="18" charset="77"/>
            </a:endParaRPr>
          </a:p>
        </p:txBody>
      </p:sp>
      <p:sp>
        <p:nvSpPr>
          <p:cNvPr id="2" name="Google Shape;949;p92">
            <a:extLst>
              <a:ext uri="{FF2B5EF4-FFF2-40B4-BE49-F238E27FC236}">
                <a16:creationId xmlns:a16="http://schemas.microsoft.com/office/drawing/2014/main" id="{FA2E20A7-34C5-96C4-F396-9F9064FB75A3}"/>
              </a:ext>
            </a:extLst>
          </p:cNvPr>
          <p:cNvSpPr/>
          <p:nvPr/>
        </p:nvSpPr>
        <p:spPr>
          <a:xfrm>
            <a:off x="-502218" y="132399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2000" dirty="0">
                <a:solidFill>
                  <a:srgbClr val="0A0090"/>
                </a:solidFill>
                <a:latin typeface="Baskerville Old Face" panose="02020602080505020303" pitchFamily="18" charset="77"/>
                <a:ea typeface="Libre Baskerville"/>
                <a:cs typeface="Libre Baskerville"/>
                <a:sym typeface="Libre Baskerville"/>
              </a:rPr>
              <a:t> </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99"/>
          <p:cNvPicPr preferRelativeResize="0"/>
          <p:nvPr/>
        </p:nvPicPr>
        <p:blipFill>
          <a:blip r:embed="rId3">
            <a:alphaModFix/>
          </a:blip>
          <a:stretch>
            <a:fillRect/>
          </a:stretch>
        </p:blipFill>
        <p:spPr>
          <a:xfrm>
            <a:off x="-27" y="9798"/>
            <a:ext cx="12192000" cy="6858016"/>
          </a:xfrm>
          <a:prstGeom prst="rect">
            <a:avLst/>
          </a:prstGeom>
          <a:noFill/>
          <a:ln>
            <a:noFill/>
          </a:ln>
        </p:spPr>
      </p:pic>
      <p:pic>
        <p:nvPicPr>
          <p:cNvPr id="1120" name="Google Shape;1120;p99"/>
          <p:cNvPicPr preferRelativeResize="0"/>
          <p:nvPr/>
        </p:nvPicPr>
        <p:blipFill rotWithShape="1">
          <a:blip r:embed="rId4">
            <a:alphaModFix/>
          </a:blip>
          <a:srcRect/>
          <a:stretch/>
        </p:blipFill>
        <p:spPr>
          <a:xfrm>
            <a:off x="7357110" y="0"/>
            <a:ext cx="4834890" cy="6858000"/>
          </a:xfrm>
          <a:prstGeom prst="rect">
            <a:avLst/>
          </a:prstGeom>
          <a:noFill/>
          <a:ln>
            <a:noFill/>
          </a:ln>
        </p:spPr>
      </p:pic>
      <p:sp>
        <p:nvSpPr>
          <p:cNvPr id="1121" name="Google Shape;1121;p99"/>
          <p:cNvSpPr/>
          <p:nvPr/>
        </p:nvSpPr>
        <p:spPr>
          <a:xfrm>
            <a:off x="-3981157" y="6592939"/>
            <a:ext cx="10782096" cy="19918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dk1"/>
                </a:solidFill>
                <a:latin typeface="Baskerville Old Face" panose="02020602080505020303" pitchFamily="18" charset="77"/>
                <a:ea typeface="Libre Baskerville"/>
                <a:cs typeface="Libre Baskerville"/>
                <a:sym typeface="Libre Baskerville"/>
              </a:rPr>
              <a:t>https://</a:t>
            </a:r>
            <a:r>
              <a:rPr lang="en-US" sz="1200" dirty="0" err="1">
                <a:solidFill>
                  <a:schemeClr val="dk1"/>
                </a:solidFill>
                <a:latin typeface="Baskerville Old Face" panose="02020602080505020303" pitchFamily="18" charset="77"/>
                <a:ea typeface="Libre Baskerville"/>
                <a:cs typeface="Libre Baskerville"/>
                <a:sym typeface="Libre Baskerville"/>
              </a:rPr>
              <a:t>unescochair-ghe.org</a:t>
            </a:r>
            <a:r>
              <a:rPr lang="en-US" sz="1200" dirty="0">
                <a:solidFill>
                  <a:schemeClr val="dk1"/>
                </a:solidFill>
                <a:latin typeface="Baskerville Old Face" panose="02020602080505020303" pitchFamily="18" charset="77"/>
                <a:ea typeface="Libre Baskerville"/>
                <a:cs typeface="Libre Baskerville"/>
                <a:sym typeface="Libre Baskerville"/>
              </a:rPr>
              <a:t>/2020/02/13/</a:t>
            </a:r>
            <a:r>
              <a:rPr lang="en-US" sz="1200" dirty="0" err="1">
                <a:solidFill>
                  <a:schemeClr val="dk1"/>
                </a:solidFill>
                <a:latin typeface="Baskerville Old Face" panose="02020602080505020303" pitchFamily="18" charset="77"/>
                <a:ea typeface="Libre Baskerville"/>
                <a:cs typeface="Libre Baskerville"/>
                <a:sym typeface="Libre Baskerville"/>
              </a:rPr>
              <a:t>unescos</a:t>
            </a:r>
            <a:r>
              <a:rPr lang="en-US" sz="1200" dirty="0">
                <a:solidFill>
                  <a:schemeClr val="dk1"/>
                </a:solidFill>
                <a:latin typeface="Baskerville Old Face" panose="02020602080505020303" pitchFamily="18" charset="77"/>
                <a:ea typeface="Libre Baskerville"/>
                <a:cs typeface="Libre Baskerville"/>
                <a:sym typeface="Libre Baskerville"/>
              </a:rPr>
              <a:t>-futures-of-education-initiative/</a:t>
            </a:r>
            <a:endParaRPr dirty="0">
              <a:latin typeface="Baskerville Old Face" panose="02020602080505020303" pitchFamily="18" charset="77"/>
            </a:endParaRPr>
          </a:p>
        </p:txBody>
      </p:sp>
      <p:grpSp>
        <p:nvGrpSpPr>
          <p:cNvPr id="1125" name="Google Shape;1125;p99"/>
          <p:cNvGrpSpPr/>
          <p:nvPr/>
        </p:nvGrpSpPr>
        <p:grpSpPr>
          <a:xfrm>
            <a:off x="-4526904" y="1385909"/>
            <a:ext cx="11648377" cy="5015412"/>
            <a:chOff x="-4768450" y="-730878"/>
            <a:chExt cx="11540292" cy="5679652"/>
          </a:xfrm>
        </p:grpSpPr>
        <p:sp>
          <p:nvSpPr>
            <p:cNvPr id="1126" name="Google Shape;1126;p99"/>
            <p:cNvSpPr/>
            <p:nvPr/>
          </p:nvSpPr>
          <p:spPr>
            <a:xfrm>
              <a:off x="-4768450" y="-730878"/>
              <a:ext cx="5679652" cy="5679652"/>
            </a:xfrm>
            <a:prstGeom prst="blockArc">
              <a:avLst>
                <a:gd name="adj1" fmla="val 18900000"/>
                <a:gd name="adj2" fmla="val 2700000"/>
                <a:gd name="adj3" fmla="val 380"/>
              </a:avLst>
            </a:pr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27" name="Google Shape;1127;p99"/>
            <p:cNvSpPr/>
            <p:nvPr/>
          </p:nvSpPr>
          <p:spPr>
            <a:xfrm>
              <a:off x="586033" y="421789"/>
              <a:ext cx="6185809" cy="843579"/>
            </a:xfrm>
            <a:prstGeom prst="rect">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28" name="Google Shape;1128;p99"/>
            <p:cNvSpPr txBox="1"/>
            <p:nvPr/>
          </p:nvSpPr>
          <p:spPr>
            <a:xfrm>
              <a:off x="586033" y="421789"/>
              <a:ext cx="6185809" cy="843579"/>
            </a:xfrm>
            <a:prstGeom prst="rect">
              <a:avLst/>
            </a:prstGeom>
            <a:noFill/>
            <a:ln>
              <a:noFill/>
            </a:ln>
          </p:spPr>
          <p:txBody>
            <a:bodyPr spcFirstLastPara="1" wrap="square" lIns="669575" tIns="55875" rIns="55875" bIns="55875" anchor="ctr" anchorCtr="0">
              <a:noAutofit/>
            </a:bodyPr>
            <a:lstStyle/>
            <a:p>
              <a:pPr marL="0" marR="0" lvl="0" indent="0" algn="l" rtl="0">
                <a:lnSpc>
                  <a:spcPct val="90000"/>
                </a:lnSpc>
                <a:spcBef>
                  <a:spcPts val="0"/>
                </a:spcBef>
                <a:spcAft>
                  <a:spcPts val="0"/>
                </a:spcAft>
                <a:buNone/>
              </a:pPr>
              <a:r>
                <a:rPr lang="en-US" sz="2000" b="1" i="0" dirty="0">
                  <a:solidFill>
                    <a:schemeClr val="bg1"/>
                  </a:solidFill>
                  <a:latin typeface="Baskerville Old Face" panose="02020602080505020303" pitchFamily="18" charset="77"/>
                  <a:ea typeface="Libre Baskerville"/>
                  <a:cs typeface="Libre Baskerville"/>
                  <a:sym typeface="Libre Baskerville"/>
                </a:rPr>
                <a:t>Learning    leadership    in    schools,    rather    than    school    management;</a:t>
              </a:r>
              <a:endParaRPr sz="2000" b="1" dirty="0">
                <a:solidFill>
                  <a:schemeClr val="bg1"/>
                </a:solidFill>
                <a:latin typeface="Baskerville Old Face" panose="02020602080505020303" pitchFamily="18" charset="77"/>
                <a:ea typeface="Libre Baskerville"/>
                <a:cs typeface="Libre Baskerville"/>
                <a:sym typeface="Libre Baskerville"/>
              </a:endParaRPr>
            </a:p>
          </p:txBody>
        </p:sp>
        <p:sp>
          <p:nvSpPr>
            <p:cNvPr id="1129" name="Google Shape;1129;p99"/>
            <p:cNvSpPr/>
            <p:nvPr/>
          </p:nvSpPr>
          <p:spPr>
            <a:xfrm>
              <a:off x="58796" y="316342"/>
              <a:ext cx="1054474" cy="1054474"/>
            </a:xfrm>
            <a:prstGeom prst="ellipse">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30" name="Google Shape;1130;p99"/>
            <p:cNvSpPr/>
            <p:nvPr/>
          </p:nvSpPr>
          <p:spPr>
            <a:xfrm>
              <a:off x="892674" y="1687158"/>
              <a:ext cx="5879168" cy="843579"/>
            </a:xfrm>
            <a:prstGeom prst="rect">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31" name="Google Shape;1131;p99"/>
            <p:cNvSpPr txBox="1"/>
            <p:nvPr/>
          </p:nvSpPr>
          <p:spPr>
            <a:xfrm>
              <a:off x="892674" y="1687158"/>
              <a:ext cx="5879168" cy="843579"/>
            </a:xfrm>
            <a:prstGeom prst="rect">
              <a:avLst/>
            </a:prstGeom>
            <a:noFill/>
            <a:ln>
              <a:noFill/>
            </a:ln>
          </p:spPr>
          <p:txBody>
            <a:bodyPr spcFirstLastPara="1" wrap="square" lIns="669575" tIns="55875" rIns="55875" bIns="55875" anchor="ctr" anchorCtr="0">
              <a:noAutofit/>
            </a:bodyPr>
            <a:lstStyle/>
            <a:p>
              <a:pPr marL="0" marR="0" lvl="0" indent="0" algn="l" rtl="0">
                <a:lnSpc>
                  <a:spcPct val="90000"/>
                </a:lnSpc>
                <a:spcBef>
                  <a:spcPts val="0"/>
                </a:spcBef>
                <a:spcAft>
                  <a:spcPts val="0"/>
                </a:spcAft>
                <a:buNone/>
              </a:pPr>
              <a:r>
                <a:rPr lang="en-US" sz="2000" b="1" i="0" dirty="0">
                  <a:solidFill>
                    <a:schemeClr val="bg1"/>
                  </a:solidFill>
                  <a:latin typeface="Baskerville Old Face" panose="02020602080505020303" pitchFamily="18" charset="77"/>
                  <a:ea typeface="Libre Baskerville"/>
                  <a:cs typeface="Libre Baskerville"/>
                  <a:sym typeface="Libre Baskerville"/>
                </a:rPr>
                <a:t>Learning resources and learning environments, rather than educational finance or school equipment;</a:t>
              </a:r>
              <a:endParaRPr sz="2000" b="1" dirty="0">
                <a:solidFill>
                  <a:schemeClr val="bg1"/>
                </a:solidFill>
                <a:latin typeface="Baskerville Old Face" panose="02020602080505020303" pitchFamily="18" charset="77"/>
                <a:ea typeface="Libre Baskerville"/>
                <a:cs typeface="Libre Baskerville"/>
                <a:sym typeface="Libre Baskerville"/>
              </a:endParaRPr>
            </a:p>
          </p:txBody>
        </p:sp>
        <p:sp>
          <p:nvSpPr>
            <p:cNvPr id="1132" name="Google Shape;1132;p99"/>
            <p:cNvSpPr/>
            <p:nvPr/>
          </p:nvSpPr>
          <p:spPr>
            <a:xfrm>
              <a:off x="365437" y="1581711"/>
              <a:ext cx="1054474" cy="1054474"/>
            </a:xfrm>
            <a:prstGeom prst="ellipse">
              <a:avLst/>
            </a:prstGeom>
            <a:solidFill>
              <a:schemeClr val="lt1"/>
            </a:soli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33" name="Google Shape;1133;p99"/>
            <p:cNvSpPr/>
            <p:nvPr/>
          </p:nvSpPr>
          <p:spPr>
            <a:xfrm>
              <a:off x="586033" y="2952527"/>
              <a:ext cx="6185809" cy="843579"/>
            </a:xfrm>
            <a:prstGeom prst="rect">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34" name="Google Shape;1134;p99"/>
            <p:cNvSpPr txBox="1"/>
            <p:nvPr/>
          </p:nvSpPr>
          <p:spPr>
            <a:xfrm>
              <a:off x="586033" y="2952527"/>
              <a:ext cx="6185809" cy="843579"/>
            </a:xfrm>
            <a:prstGeom prst="rect">
              <a:avLst/>
            </a:prstGeom>
            <a:noFill/>
            <a:ln>
              <a:noFill/>
            </a:ln>
          </p:spPr>
          <p:txBody>
            <a:bodyPr spcFirstLastPara="1" wrap="square" lIns="669575" tIns="55875" rIns="55875" bIns="55875" anchor="ctr" anchorCtr="0">
              <a:noAutofit/>
            </a:bodyPr>
            <a:lstStyle/>
            <a:p>
              <a:pPr marL="0" marR="0" lvl="0" indent="0" algn="l" rtl="0">
                <a:lnSpc>
                  <a:spcPct val="90000"/>
                </a:lnSpc>
                <a:spcBef>
                  <a:spcPts val="0"/>
                </a:spcBef>
                <a:spcAft>
                  <a:spcPts val="0"/>
                </a:spcAft>
                <a:buNone/>
              </a:pPr>
              <a:r>
                <a:rPr lang="en-US" sz="2000" b="1" i="0" dirty="0">
                  <a:solidFill>
                    <a:schemeClr val="bg1"/>
                  </a:solidFill>
                  <a:latin typeface="Baskerville Old Face" panose="02020602080505020303" pitchFamily="18" charset="77"/>
                  <a:ea typeface="Libre Baskerville"/>
                  <a:cs typeface="Libre Baskerville"/>
                  <a:sym typeface="Libre Baskerville"/>
                </a:rPr>
                <a:t>Teachers  as  professionals  of  learning,  rather  than  as  a  teaching force</a:t>
              </a:r>
              <a:endParaRPr sz="2000" b="1" dirty="0">
                <a:solidFill>
                  <a:schemeClr val="bg1"/>
                </a:solidFill>
                <a:latin typeface="Baskerville Old Face" panose="02020602080505020303" pitchFamily="18" charset="77"/>
                <a:ea typeface="Libre Baskerville"/>
                <a:cs typeface="Libre Baskerville"/>
                <a:sym typeface="Libre Baskerville"/>
              </a:endParaRPr>
            </a:p>
          </p:txBody>
        </p:sp>
        <p:sp>
          <p:nvSpPr>
            <p:cNvPr id="1135" name="Google Shape;1135;p99"/>
            <p:cNvSpPr/>
            <p:nvPr/>
          </p:nvSpPr>
          <p:spPr>
            <a:xfrm>
              <a:off x="58796" y="2847079"/>
              <a:ext cx="1054474" cy="1054474"/>
            </a:xfrm>
            <a:prstGeom prst="ellipse">
              <a:avLst/>
            </a:prstGeom>
            <a:solidFill>
              <a:schemeClr val="lt1"/>
            </a:soli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grpSp>
      <p:sp>
        <p:nvSpPr>
          <p:cNvPr id="2" name="Google Shape;949;p92">
            <a:extLst>
              <a:ext uri="{FF2B5EF4-FFF2-40B4-BE49-F238E27FC236}">
                <a16:creationId xmlns:a16="http://schemas.microsoft.com/office/drawing/2014/main" id="{91F3A235-1D65-BC7E-EF0B-0B96AE3AEBD0}"/>
              </a:ext>
            </a:extLst>
          </p:cNvPr>
          <p:cNvSpPr/>
          <p:nvPr/>
        </p:nvSpPr>
        <p:spPr>
          <a:xfrm>
            <a:off x="-502218" y="140613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r>
              <a:rPr lang="en-US" sz="2000" dirty="0">
                <a:solidFill>
                  <a:srgbClr val="0A0090"/>
                </a:solidFill>
                <a:latin typeface="Baskerville Old Face" panose="02020602080505020303" pitchFamily="18" charset="77"/>
                <a:ea typeface="Libre Baskerville"/>
                <a:cs typeface="Libre Baskerville"/>
                <a:sym typeface="Libre Baskerville"/>
              </a:rPr>
              <a:t> </a:t>
            </a:r>
            <a:endParaRPr sz="1600" dirty="0">
              <a:solidFill>
                <a:srgbClr val="0A0090"/>
              </a:solidFill>
              <a:latin typeface="Baskerville Old Face" panose="02020602080505020303" pitchFamily="18" charset="77"/>
            </a:endParaRPr>
          </a:p>
          <a:p>
            <a:pPr marL="0" marR="0" lvl="0" indent="0" algn="ctr" rtl="0">
              <a:spcBef>
                <a:spcPts val="0"/>
              </a:spcBef>
              <a:spcAft>
                <a:spcPts val="0"/>
              </a:spcAft>
              <a:buNone/>
            </a:pP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100"/>
          <p:cNvPicPr preferRelativeResize="0"/>
          <p:nvPr/>
        </p:nvPicPr>
        <p:blipFill>
          <a:blip r:embed="rId3">
            <a:alphaModFix/>
          </a:blip>
          <a:stretch>
            <a:fillRect/>
          </a:stretch>
        </p:blipFill>
        <p:spPr>
          <a:xfrm>
            <a:off x="0" y="0"/>
            <a:ext cx="12192000" cy="6858016"/>
          </a:xfrm>
          <a:prstGeom prst="rect">
            <a:avLst/>
          </a:prstGeom>
          <a:noFill/>
          <a:ln>
            <a:noFill/>
          </a:ln>
        </p:spPr>
      </p:pic>
      <p:pic>
        <p:nvPicPr>
          <p:cNvPr id="1147" name="Google Shape;1147;p100"/>
          <p:cNvPicPr preferRelativeResize="0"/>
          <p:nvPr/>
        </p:nvPicPr>
        <p:blipFill rotWithShape="1">
          <a:blip r:embed="rId4">
            <a:alphaModFix/>
          </a:blip>
          <a:srcRect/>
          <a:stretch/>
        </p:blipFill>
        <p:spPr>
          <a:xfrm>
            <a:off x="7357110" y="0"/>
            <a:ext cx="4834890" cy="6858000"/>
          </a:xfrm>
          <a:prstGeom prst="rect">
            <a:avLst/>
          </a:prstGeom>
          <a:noFill/>
          <a:ln>
            <a:noFill/>
          </a:ln>
        </p:spPr>
      </p:pic>
      <p:grpSp>
        <p:nvGrpSpPr>
          <p:cNvPr id="1152" name="Google Shape;1152;p100"/>
          <p:cNvGrpSpPr/>
          <p:nvPr/>
        </p:nvGrpSpPr>
        <p:grpSpPr>
          <a:xfrm>
            <a:off x="-3930800" y="1526347"/>
            <a:ext cx="11012503" cy="5043799"/>
            <a:chOff x="-4202797" y="-649504"/>
            <a:chExt cx="11012503" cy="5043799"/>
          </a:xfrm>
        </p:grpSpPr>
        <p:sp>
          <p:nvSpPr>
            <p:cNvPr id="1153" name="Google Shape;1153;p100"/>
            <p:cNvSpPr/>
            <p:nvPr/>
          </p:nvSpPr>
          <p:spPr>
            <a:xfrm>
              <a:off x="-4202797" y="-649504"/>
              <a:ext cx="5043799" cy="5043799"/>
            </a:xfrm>
            <a:prstGeom prst="blockArc">
              <a:avLst>
                <a:gd name="adj1" fmla="val 18900000"/>
                <a:gd name="adj2" fmla="val 2700000"/>
                <a:gd name="adj3" fmla="val 428"/>
              </a:avLst>
            </a:pr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54" name="Google Shape;1154;p100"/>
            <p:cNvSpPr/>
            <p:nvPr/>
          </p:nvSpPr>
          <p:spPr>
            <a:xfrm>
              <a:off x="688386" y="534980"/>
              <a:ext cx="6121320" cy="1069811"/>
            </a:xfrm>
            <a:prstGeom prst="rect">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55" name="Google Shape;1155;p100"/>
            <p:cNvSpPr txBox="1"/>
            <p:nvPr/>
          </p:nvSpPr>
          <p:spPr>
            <a:xfrm>
              <a:off x="688386" y="534980"/>
              <a:ext cx="6121320" cy="1069811"/>
            </a:xfrm>
            <a:prstGeom prst="rect">
              <a:avLst/>
            </a:prstGeom>
            <a:noFill/>
            <a:ln>
              <a:noFill/>
            </a:ln>
          </p:spPr>
          <p:txBody>
            <a:bodyPr spcFirstLastPara="1" wrap="square" lIns="849150" tIns="60950" rIns="60950" bIns="60950" anchor="ctr" anchorCtr="0">
              <a:noAutofit/>
            </a:bodyPr>
            <a:lstStyle/>
            <a:p>
              <a:pPr marL="0" marR="0" lvl="0" indent="0" algn="l" rtl="0">
                <a:lnSpc>
                  <a:spcPct val="90000"/>
                </a:lnSpc>
                <a:spcBef>
                  <a:spcPts val="0"/>
                </a:spcBef>
                <a:spcAft>
                  <a:spcPts val="0"/>
                </a:spcAft>
                <a:buNone/>
              </a:pPr>
              <a:r>
                <a:rPr lang="en-US" sz="2400" b="1" i="0" dirty="0">
                  <a:solidFill>
                    <a:schemeClr val="bg1"/>
                  </a:solidFill>
                  <a:latin typeface="Baskerville Old Face" panose="02020602080505020303" pitchFamily="18" charset="77"/>
                  <a:ea typeface="Libre Baskerville"/>
                  <a:cs typeface="Libre Baskerville"/>
                  <a:sym typeface="Libre Baskerville"/>
                </a:rPr>
                <a:t>Tests and examinations as assessments for learning, rather than assessment of learning;</a:t>
              </a:r>
              <a:endParaRPr sz="2400" b="1" dirty="0">
                <a:solidFill>
                  <a:schemeClr val="bg1"/>
                </a:solidFill>
                <a:latin typeface="Baskerville Old Face" panose="02020602080505020303" pitchFamily="18" charset="77"/>
                <a:ea typeface="Libre Baskerville"/>
                <a:cs typeface="Libre Baskerville"/>
                <a:sym typeface="Libre Baskerville"/>
              </a:endParaRPr>
            </a:p>
          </p:txBody>
        </p:sp>
        <p:sp>
          <p:nvSpPr>
            <p:cNvPr id="1156" name="Google Shape;1156;p100"/>
            <p:cNvSpPr/>
            <p:nvPr/>
          </p:nvSpPr>
          <p:spPr>
            <a:xfrm>
              <a:off x="19753" y="401254"/>
              <a:ext cx="1337264" cy="1337264"/>
            </a:xfrm>
            <a:prstGeom prst="ellipse">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57" name="Google Shape;1157;p100"/>
            <p:cNvSpPr/>
            <p:nvPr/>
          </p:nvSpPr>
          <p:spPr>
            <a:xfrm>
              <a:off x="688386" y="2139998"/>
              <a:ext cx="6121320" cy="1069811"/>
            </a:xfrm>
            <a:prstGeom prst="rect">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sp>
          <p:nvSpPr>
            <p:cNvPr id="1158" name="Google Shape;1158;p100"/>
            <p:cNvSpPr txBox="1"/>
            <p:nvPr/>
          </p:nvSpPr>
          <p:spPr>
            <a:xfrm>
              <a:off x="688386" y="2139998"/>
              <a:ext cx="6121320" cy="1069811"/>
            </a:xfrm>
            <a:prstGeom prst="rect">
              <a:avLst/>
            </a:prstGeom>
            <a:noFill/>
            <a:ln>
              <a:noFill/>
            </a:ln>
          </p:spPr>
          <p:txBody>
            <a:bodyPr spcFirstLastPara="1" wrap="square" lIns="849150" tIns="60950" rIns="60950" bIns="60950" anchor="ctr" anchorCtr="0">
              <a:noAutofit/>
            </a:bodyPr>
            <a:lstStyle/>
            <a:p>
              <a:pPr marL="0" marR="0" lvl="0" indent="0" algn="l" rtl="0">
                <a:lnSpc>
                  <a:spcPct val="90000"/>
                </a:lnSpc>
                <a:spcBef>
                  <a:spcPts val="0"/>
                </a:spcBef>
                <a:spcAft>
                  <a:spcPts val="0"/>
                </a:spcAft>
                <a:buNone/>
              </a:pPr>
              <a:r>
                <a:rPr lang="en-US" sz="2400" b="1" i="0">
                  <a:solidFill>
                    <a:schemeClr val="bg1"/>
                  </a:solidFill>
                  <a:latin typeface="Baskerville Old Face" panose="02020602080505020303" pitchFamily="18" charset="77"/>
                  <a:ea typeface="Libre Baskerville"/>
                  <a:cs typeface="Libre Baskerville"/>
                  <a:sym typeface="Libre Baskerville"/>
                </a:rPr>
                <a:t>Technologies as a means of liberating learners, rather than as a way of replacing teachers</a:t>
              </a:r>
              <a:endParaRPr sz="2400" b="1">
                <a:solidFill>
                  <a:schemeClr val="bg1"/>
                </a:solidFill>
                <a:latin typeface="Baskerville Old Face" panose="02020602080505020303" pitchFamily="18" charset="77"/>
                <a:ea typeface="Libre Baskerville"/>
                <a:cs typeface="Libre Baskerville"/>
                <a:sym typeface="Libre Baskerville"/>
              </a:endParaRPr>
            </a:p>
          </p:txBody>
        </p:sp>
        <p:sp>
          <p:nvSpPr>
            <p:cNvPr id="1159" name="Google Shape;1159;p100"/>
            <p:cNvSpPr/>
            <p:nvPr/>
          </p:nvSpPr>
          <p:spPr>
            <a:xfrm>
              <a:off x="19753" y="2006271"/>
              <a:ext cx="1337264" cy="1337264"/>
            </a:xfrm>
            <a:prstGeom prst="ellipse">
              <a:avLst/>
            </a:prstGeom>
            <a:solidFill>
              <a:schemeClr val="lt1"/>
            </a:soli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Baskerville Old Face" panose="02020602080505020303" pitchFamily="18" charset="77"/>
              </a:endParaRPr>
            </a:p>
          </p:txBody>
        </p:sp>
      </p:grpSp>
      <p:sp>
        <p:nvSpPr>
          <p:cNvPr id="2" name="Google Shape;949;p92">
            <a:extLst>
              <a:ext uri="{FF2B5EF4-FFF2-40B4-BE49-F238E27FC236}">
                <a16:creationId xmlns:a16="http://schemas.microsoft.com/office/drawing/2014/main" id="{3E973CAA-C439-4759-4B97-7DCBDF1EAB74}"/>
              </a:ext>
            </a:extLst>
          </p:cNvPr>
          <p:cNvSpPr/>
          <p:nvPr/>
        </p:nvSpPr>
        <p:spPr>
          <a:xfrm>
            <a:off x="-502218" y="1406134"/>
            <a:ext cx="8575275" cy="613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A0090"/>
                </a:solidFill>
                <a:latin typeface="Baskerville Old Face" panose="02020602080505020303" pitchFamily="18" charset="77"/>
                <a:ea typeface="Libre Baskerville"/>
                <a:cs typeface="Libre Baskerville"/>
                <a:sym typeface="Libre Baskerville"/>
              </a:rPr>
              <a:t>UNESCO’s Futures of Education Initiative</a:t>
            </a:r>
            <a:endParaRPr sz="2000" dirty="0">
              <a:solidFill>
                <a:srgbClr val="0A0090"/>
              </a:solidFill>
              <a:latin typeface="Baskerville Old Face" panose="02020602080505020303" pitchFamily="18" charset="77"/>
              <a:ea typeface="Libre Baskerville"/>
              <a:cs typeface="Libre Baskerville"/>
              <a:sym typeface="Libre Baskerville"/>
            </a:endParaRPr>
          </a:p>
          <a:p>
            <a:pPr marL="0" marR="0" lvl="0" indent="0" algn="ctr" rtl="0">
              <a:spcBef>
                <a:spcPts val="0"/>
              </a:spcBef>
              <a:spcAft>
                <a:spcPts val="0"/>
              </a:spcAft>
              <a:buNone/>
            </a:pPr>
            <a:endParaRPr sz="2400" dirty="0">
              <a:solidFill>
                <a:srgbClr val="0A0090"/>
              </a:solidFill>
              <a:latin typeface="Baskerville Old Face" panose="02020602080505020303" pitchFamily="18" charset="77"/>
              <a:ea typeface="Libre Baskerville"/>
              <a:cs typeface="Libre Baskerville"/>
              <a:sym typeface="Libre Baskerville"/>
            </a:endParaRPr>
          </a:p>
        </p:txBody>
      </p:sp>
      <p:sp>
        <p:nvSpPr>
          <p:cNvPr id="3" name="Google Shape;1121;p99">
            <a:extLst>
              <a:ext uri="{FF2B5EF4-FFF2-40B4-BE49-F238E27FC236}">
                <a16:creationId xmlns:a16="http://schemas.microsoft.com/office/drawing/2014/main" id="{49345CFE-9C54-96F4-6949-1D2FC5169AF4}"/>
              </a:ext>
            </a:extLst>
          </p:cNvPr>
          <p:cNvSpPr/>
          <p:nvPr/>
        </p:nvSpPr>
        <p:spPr>
          <a:xfrm>
            <a:off x="-3981157" y="6592939"/>
            <a:ext cx="10782096" cy="19918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dk1"/>
                </a:solidFill>
                <a:latin typeface="Baskerville Old Face" panose="02020602080505020303" pitchFamily="18" charset="77"/>
                <a:ea typeface="Libre Baskerville"/>
                <a:cs typeface="Libre Baskerville"/>
                <a:sym typeface="Libre Baskerville"/>
              </a:rPr>
              <a:t>https://</a:t>
            </a:r>
            <a:r>
              <a:rPr lang="en-US" sz="1200" dirty="0" err="1">
                <a:solidFill>
                  <a:schemeClr val="dk1"/>
                </a:solidFill>
                <a:latin typeface="Baskerville Old Face" panose="02020602080505020303" pitchFamily="18" charset="77"/>
                <a:ea typeface="Libre Baskerville"/>
                <a:cs typeface="Libre Baskerville"/>
                <a:sym typeface="Libre Baskerville"/>
              </a:rPr>
              <a:t>unescochair-ghe.org</a:t>
            </a:r>
            <a:r>
              <a:rPr lang="en-US" sz="1200" dirty="0">
                <a:solidFill>
                  <a:schemeClr val="dk1"/>
                </a:solidFill>
                <a:latin typeface="Baskerville Old Face" panose="02020602080505020303" pitchFamily="18" charset="77"/>
                <a:ea typeface="Libre Baskerville"/>
                <a:cs typeface="Libre Baskerville"/>
                <a:sym typeface="Libre Baskerville"/>
              </a:rPr>
              <a:t>/2020/02/13/</a:t>
            </a:r>
            <a:r>
              <a:rPr lang="en-US" sz="1200" dirty="0" err="1">
                <a:solidFill>
                  <a:schemeClr val="dk1"/>
                </a:solidFill>
                <a:latin typeface="Baskerville Old Face" panose="02020602080505020303" pitchFamily="18" charset="77"/>
                <a:ea typeface="Libre Baskerville"/>
                <a:cs typeface="Libre Baskerville"/>
                <a:sym typeface="Libre Baskerville"/>
              </a:rPr>
              <a:t>unescos</a:t>
            </a:r>
            <a:r>
              <a:rPr lang="en-US" sz="1200" dirty="0">
                <a:solidFill>
                  <a:schemeClr val="dk1"/>
                </a:solidFill>
                <a:latin typeface="Baskerville Old Face" panose="02020602080505020303" pitchFamily="18" charset="77"/>
                <a:ea typeface="Libre Baskerville"/>
                <a:cs typeface="Libre Baskerville"/>
                <a:sym typeface="Libre Baskerville"/>
              </a:rPr>
              <a:t>-futures-of-education-initiative/</a:t>
            </a:r>
            <a:endParaRPr dirty="0">
              <a:latin typeface="Baskerville Old Face" panose="02020602080505020303" pitchFamily="18" charset="77"/>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101"/>
          <p:cNvPicPr preferRelativeResize="0"/>
          <p:nvPr/>
        </p:nvPicPr>
        <p:blipFill>
          <a:blip r:embed="rId3">
            <a:alphaModFix/>
          </a:blip>
          <a:stretch>
            <a:fillRect/>
          </a:stretch>
        </p:blipFill>
        <p:spPr>
          <a:xfrm>
            <a:off x="-27" y="23446"/>
            <a:ext cx="12192000" cy="6858016"/>
          </a:xfrm>
          <a:prstGeom prst="rect">
            <a:avLst/>
          </a:prstGeom>
          <a:noFill/>
          <a:ln>
            <a:noFill/>
          </a:ln>
        </p:spPr>
      </p:pic>
      <p:sp>
        <p:nvSpPr>
          <p:cNvPr id="1167" name="Google Shape;1167;p101"/>
          <p:cNvSpPr/>
          <p:nvPr/>
        </p:nvSpPr>
        <p:spPr>
          <a:xfrm>
            <a:off x="1920615" y="902708"/>
            <a:ext cx="8350714" cy="523200"/>
          </a:xfrm>
          <a:prstGeom prst="rect">
            <a:avLst/>
          </a:prstGeom>
          <a:solidFill>
            <a:srgbClr val="DAE5F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600" b="1" i="0" u="none" strike="noStrike" cap="none" dirty="0">
                <a:solidFill>
                  <a:srgbClr val="000090"/>
                </a:solidFill>
                <a:latin typeface="Baskerville Old Face" panose="02020602080505020303" pitchFamily="18" charset="77"/>
                <a:ea typeface="Libre Baskerville"/>
                <a:cs typeface="Libre Baskerville"/>
                <a:sym typeface="Libre Baskerville"/>
              </a:rPr>
              <a:t>Senate Resolution No. 413, May 21, 2020</a:t>
            </a:r>
            <a:endParaRPr sz="3600" b="1" i="0" u="none" strike="noStrike" cap="none" dirty="0">
              <a:solidFill>
                <a:srgbClr val="000090"/>
              </a:solidFill>
              <a:latin typeface="Baskerville Old Face" panose="02020602080505020303" pitchFamily="18" charset="77"/>
              <a:ea typeface="Libre Baskerville"/>
              <a:cs typeface="Libre Baskerville"/>
              <a:sym typeface="Libre Baskerville"/>
            </a:endParaRPr>
          </a:p>
        </p:txBody>
      </p:sp>
      <p:pic>
        <p:nvPicPr>
          <p:cNvPr id="1169" name="Google Shape;1169;p101"/>
          <p:cNvPicPr preferRelativeResize="0"/>
          <p:nvPr/>
        </p:nvPicPr>
        <p:blipFill rotWithShape="1">
          <a:blip r:embed="rId4">
            <a:alphaModFix/>
          </a:blip>
          <a:srcRect/>
          <a:stretch/>
        </p:blipFill>
        <p:spPr>
          <a:xfrm>
            <a:off x="657689" y="2780380"/>
            <a:ext cx="10876567" cy="1733550"/>
          </a:xfrm>
          <a:prstGeom prst="rect">
            <a:avLst/>
          </a:prstGeom>
          <a:noFill/>
          <a:ln>
            <a:noFill/>
          </a:ln>
        </p:spPr>
      </p:pic>
      <p:sp>
        <p:nvSpPr>
          <p:cNvPr id="1170" name="Google Shape;1170;p101"/>
          <p:cNvSpPr txBox="1"/>
          <p:nvPr/>
        </p:nvSpPr>
        <p:spPr>
          <a:xfrm>
            <a:off x="1530264" y="1760255"/>
            <a:ext cx="28624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Baskerville Old Face" panose="02020602080505020303" pitchFamily="18" charset="77"/>
                <a:ea typeface="Libre Baskerville"/>
                <a:cs typeface="Libre Baskerville"/>
                <a:sym typeface="Libre Baskerville"/>
              </a:rPr>
              <a:t>WHEREAS,</a:t>
            </a:r>
            <a:r>
              <a:rPr lang="en-US" sz="2400" dirty="0">
                <a:solidFill>
                  <a:schemeClr val="dk1"/>
                </a:solidFill>
                <a:latin typeface="Baskerville Old Face" panose="02020602080505020303" pitchFamily="18" charset="77"/>
                <a:ea typeface="Libre Baskerville"/>
                <a:cs typeface="Libre Baskerville"/>
                <a:sym typeface="Libre Baskerville"/>
              </a:rPr>
              <a:t> xxx</a:t>
            </a:r>
            <a:endParaRPr sz="2400" dirty="0">
              <a:solidFill>
                <a:schemeClr val="dk1"/>
              </a:solidFill>
              <a:latin typeface="Baskerville Old Face" panose="02020602080505020303" pitchFamily="18" charset="77"/>
              <a:ea typeface="Libre Baskerville"/>
              <a:cs typeface="Libre Baskerville"/>
              <a:sym typeface="Libre Baskerville"/>
            </a:endParaRPr>
          </a:p>
        </p:txBody>
      </p:sp>
      <p:sp>
        <p:nvSpPr>
          <p:cNvPr id="1171" name="Google Shape;1171;p101"/>
          <p:cNvSpPr txBox="1"/>
          <p:nvPr/>
        </p:nvSpPr>
        <p:spPr>
          <a:xfrm>
            <a:off x="1530265" y="4848277"/>
            <a:ext cx="28624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Baskerville Old Face" panose="02020602080505020303" pitchFamily="18" charset="77"/>
                <a:ea typeface="Libre Baskerville"/>
                <a:cs typeface="Libre Baskerville"/>
                <a:sym typeface="Libre Baskerville"/>
              </a:rPr>
              <a:t>WHEREAS,</a:t>
            </a:r>
            <a:r>
              <a:rPr lang="en-US" sz="2400" dirty="0">
                <a:solidFill>
                  <a:schemeClr val="dk1"/>
                </a:solidFill>
                <a:latin typeface="Baskerville Old Face" panose="02020602080505020303" pitchFamily="18" charset="77"/>
                <a:ea typeface="Libre Baskerville"/>
                <a:cs typeface="Libre Baskerville"/>
                <a:sym typeface="Libre Baskerville"/>
              </a:rPr>
              <a:t> xxx</a:t>
            </a:r>
            <a:endParaRPr sz="2400" dirty="0">
              <a:solidFill>
                <a:schemeClr val="dk1"/>
              </a:solidFill>
              <a:latin typeface="Baskerville Old Face" panose="02020602080505020303" pitchFamily="18" charset="77"/>
              <a:ea typeface="Libre Baskerville"/>
              <a:cs typeface="Libre Baskerville"/>
              <a:sym typeface="Libre Baskerville"/>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00" name="Google Shape;300;p42"/>
          <p:cNvSpPr txBox="1"/>
          <p:nvPr/>
        </p:nvSpPr>
        <p:spPr>
          <a:xfrm>
            <a:off x="1276067" y="912215"/>
            <a:ext cx="5356746" cy="424727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400" i="0" u="none" strike="noStrike" cap="none" dirty="0">
                <a:solidFill>
                  <a:schemeClr val="tx1"/>
                </a:solidFill>
                <a:latin typeface="Baskerville Old Face" panose="02020602080505020303" pitchFamily="18" charset="77"/>
                <a:ea typeface="Libre Baskerville"/>
                <a:cs typeface="Libre Baskerville"/>
                <a:sym typeface="Libre Baskerville"/>
              </a:rPr>
              <a:t>COVID-19 Pandemic has transformed the Philippine Education System.</a:t>
            </a:r>
            <a:endParaRPr sz="1800" dirty="0">
              <a:solidFill>
                <a:schemeClr val="tx1"/>
              </a:solidFill>
              <a:latin typeface="Baskerville Old Face" panose="02020602080505020303" pitchFamily="18" charset="77"/>
            </a:endParaRPr>
          </a:p>
        </p:txBody>
      </p:sp>
      <p:sp>
        <p:nvSpPr>
          <p:cNvPr id="301" name="Google Shape;301;p42"/>
          <p:cNvSpPr txBox="1"/>
          <p:nvPr/>
        </p:nvSpPr>
        <p:spPr>
          <a:xfrm>
            <a:off x="-54706" y="5159491"/>
            <a:ext cx="12528872" cy="1169758"/>
          </a:xfrm>
          <a:prstGeom prst="rect">
            <a:avLst/>
          </a:prstGeom>
          <a:noFill/>
          <a:ln>
            <a:noFill/>
          </a:ln>
        </p:spPr>
        <p:txBody>
          <a:bodyPr spcFirstLastPara="1" wrap="square" lIns="121900" tIns="60950" rIns="121900" bIns="60950" anchor="t" anchorCtr="0">
            <a:noAutofit/>
          </a:bodyPr>
          <a:lstStyle/>
          <a:p>
            <a:pPr marL="0" marR="0" lvl="0" indent="0" algn="ctr" rtl="0">
              <a:lnSpc>
                <a:spcPct val="150000"/>
              </a:lnSpc>
              <a:spcBef>
                <a:spcPts val="0"/>
              </a:spcBef>
              <a:spcAft>
                <a:spcPts val="0"/>
              </a:spcAft>
              <a:buClr>
                <a:schemeClr val="lt1"/>
              </a:buClr>
              <a:buSzPts val="3200"/>
              <a:buFont typeface="Libre Baskerville"/>
              <a:buNone/>
            </a:pPr>
            <a:r>
              <a:rPr lang="en-US" sz="4000" dirty="0">
                <a:solidFill>
                  <a:srgbClr val="0A0090"/>
                </a:solidFill>
                <a:latin typeface="Baskerville Old Face" panose="02020602080505020303" pitchFamily="18" charset="77"/>
                <a:sym typeface="Libre Baskerville"/>
              </a:rPr>
              <a:t>Face-to-face Classes </a:t>
            </a:r>
            <a:r>
              <a:rPr lang="en-US" sz="4000" dirty="0">
                <a:solidFill>
                  <a:srgbClr val="0A0090"/>
                </a:solidFill>
                <a:latin typeface="Baskerville Old Face" panose="02020602080505020303" pitchFamily="18" charset="77"/>
                <a:sym typeface="Wingdings" pitchFamily="2" charset="2"/>
              </a:rPr>
              <a:t> Online Learning</a:t>
            </a:r>
            <a:endParaRPr sz="4000" b="0" i="0" u="none" strike="noStrike" cap="none" dirty="0">
              <a:solidFill>
                <a:srgbClr val="0A0090"/>
              </a:solidFill>
              <a:latin typeface="Baskerville Old Face" panose="02020602080505020303" pitchFamily="18" charset="77"/>
              <a:sym typeface="Arial"/>
            </a:endParaRPr>
          </a:p>
        </p:txBody>
      </p:sp>
      <p:pic>
        <p:nvPicPr>
          <p:cNvPr id="3076" name="Picture 4" descr="Online Learning vs. Face-to-Face Learning: Which Is Best?">
            <a:extLst>
              <a:ext uri="{FF2B5EF4-FFF2-40B4-BE49-F238E27FC236}">
                <a16:creationId xmlns:a16="http://schemas.microsoft.com/office/drawing/2014/main" id="{0F061093-AC47-B5A3-564E-D46E5AC38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730" y="1494722"/>
            <a:ext cx="4899547" cy="275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53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02"/>
          <p:cNvPicPr preferRelativeResize="0"/>
          <p:nvPr/>
        </p:nvPicPr>
        <p:blipFill>
          <a:blip r:embed="rId3">
            <a:alphaModFix/>
          </a:blip>
          <a:stretch>
            <a:fillRect/>
          </a:stretch>
        </p:blipFill>
        <p:spPr>
          <a:xfrm>
            <a:off x="-27" y="9798"/>
            <a:ext cx="12192000" cy="6858016"/>
          </a:xfrm>
          <a:prstGeom prst="rect">
            <a:avLst/>
          </a:prstGeom>
          <a:noFill/>
          <a:ln>
            <a:noFill/>
          </a:ln>
        </p:spPr>
      </p:pic>
      <p:sp>
        <p:nvSpPr>
          <p:cNvPr id="1183" name="Google Shape;1183;p102"/>
          <p:cNvSpPr/>
          <p:nvPr/>
        </p:nvSpPr>
        <p:spPr>
          <a:xfrm>
            <a:off x="2379801" y="734710"/>
            <a:ext cx="7800261" cy="523200"/>
          </a:xfrm>
          <a:prstGeom prst="rect">
            <a:avLst/>
          </a:prstGeom>
          <a:solidFill>
            <a:srgbClr val="DAE5F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rgbClr val="000090"/>
                </a:solidFill>
                <a:latin typeface="Baskerville Old Face" panose="02020602080505020303" pitchFamily="18" charset="77"/>
                <a:ea typeface="Libre Baskerville"/>
                <a:cs typeface="Libre Baskerville"/>
                <a:sym typeface="Libre Baskerville"/>
              </a:rPr>
              <a:t>CHANGING MINDSETS IS IMPORTANT</a:t>
            </a:r>
            <a:endParaRPr sz="3200" b="1" i="0" u="none" strike="noStrike" cap="none" dirty="0">
              <a:solidFill>
                <a:srgbClr val="000090"/>
              </a:solidFill>
              <a:latin typeface="Baskerville Old Face" panose="02020602080505020303" pitchFamily="18" charset="77"/>
              <a:ea typeface="Libre Baskerville"/>
              <a:cs typeface="Libre Baskerville"/>
              <a:sym typeface="Libre Baskerville"/>
            </a:endParaRPr>
          </a:p>
        </p:txBody>
      </p:sp>
      <p:sp>
        <p:nvSpPr>
          <p:cNvPr id="1190" name="Google Shape;1190;p102"/>
          <p:cNvSpPr txBox="1"/>
          <p:nvPr/>
        </p:nvSpPr>
        <p:spPr>
          <a:xfrm>
            <a:off x="1186467" y="1314579"/>
            <a:ext cx="98190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Baskerville Old Face" panose="02020602080505020303" pitchFamily="18" charset="77"/>
                <a:ea typeface="Libre Baskerville"/>
                <a:cs typeface="Libre Baskerville"/>
                <a:sym typeface="Libre Baskerville"/>
              </a:rPr>
              <a:t>Imprisoned by fear of change, innovation and risk</a:t>
            </a:r>
            <a:endParaRPr sz="2800" dirty="0">
              <a:solidFill>
                <a:schemeClr val="dk1"/>
              </a:solidFill>
              <a:latin typeface="Baskerville Old Face" panose="02020602080505020303" pitchFamily="18" charset="77"/>
              <a:ea typeface="Libre Baskerville"/>
              <a:cs typeface="Libre Baskerville"/>
              <a:sym typeface="Libre Baskerville"/>
            </a:endParaRPr>
          </a:p>
        </p:txBody>
      </p:sp>
      <p:grpSp>
        <p:nvGrpSpPr>
          <p:cNvPr id="1191" name="Google Shape;1191;p102"/>
          <p:cNvGrpSpPr/>
          <p:nvPr/>
        </p:nvGrpSpPr>
        <p:grpSpPr>
          <a:xfrm>
            <a:off x="1641758" y="2144907"/>
            <a:ext cx="4670856" cy="4118827"/>
            <a:chOff x="1081646" y="655"/>
            <a:chExt cx="3845720" cy="3777546"/>
          </a:xfrm>
        </p:grpSpPr>
        <p:sp>
          <p:nvSpPr>
            <p:cNvPr id="1192" name="Google Shape;1192;p102"/>
            <p:cNvSpPr/>
            <p:nvPr/>
          </p:nvSpPr>
          <p:spPr>
            <a:xfrm rot="3804989">
              <a:off x="3034423" y="2653374"/>
              <a:ext cx="652591" cy="30937"/>
            </a:xfrm>
            <a:custGeom>
              <a:avLst/>
              <a:gdLst/>
              <a:ahLst/>
              <a:cxnLst/>
              <a:rect l="l" t="t" r="r" b="b"/>
              <a:pathLst>
                <a:path w="120000" h="120000" extrusionOk="0">
                  <a:moveTo>
                    <a:pt x="0" y="59998"/>
                  </a:moveTo>
                  <a:lnTo>
                    <a:pt x="120000" y="59998"/>
                  </a:lnTo>
                </a:path>
              </a:pathLst>
            </a:custGeom>
            <a:noFill/>
            <a:ln w="9525" cap="flat" cmpd="sng">
              <a:solidFill>
                <a:srgbClr val="4372C3"/>
              </a:solidFill>
              <a:prstDash val="solid"/>
              <a:miter lim="800000"/>
              <a:headEnd type="none" w="sm" len="sm"/>
              <a:tailEnd type="none" w="sm" len="sm"/>
            </a:ln>
          </p:spPr>
        </p:sp>
        <p:sp>
          <p:nvSpPr>
            <p:cNvPr id="1193" name="Google Shape;1193;p102"/>
            <p:cNvSpPr/>
            <p:nvPr/>
          </p:nvSpPr>
          <p:spPr>
            <a:xfrm rot="1374107">
              <a:off x="3448681" y="2127492"/>
              <a:ext cx="244316" cy="30937"/>
            </a:xfrm>
            <a:custGeom>
              <a:avLst/>
              <a:gdLst/>
              <a:ahLst/>
              <a:cxnLst/>
              <a:rect l="l" t="t" r="r" b="b"/>
              <a:pathLst>
                <a:path w="120000" h="120000" extrusionOk="0">
                  <a:moveTo>
                    <a:pt x="0" y="59998"/>
                  </a:moveTo>
                  <a:lnTo>
                    <a:pt x="120000" y="59998"/>
                  </a:lnTo>
                </a:path>
              </a:pathLst>
            </a:custGeom>
            <a:noFill/>
            <a:ln w="9525" cap="flat" cmpd="sng">
              <a:solidFill>
                <a:srgbClr val="4372C3"/>
              </a:solidFill>
              <a:prstDash val="solid"/>
              <a:miter lim="800000"/>
              <a:headEnd type="none" w="sm" len="sm"/>
              <a:tailEnd type="none" w="sm" len="sm"/>
            </a:ln>
          </p:spPr>
        </p:sp>
        <p:sp>
          <p:nvSpPr>
            <p:cNvPr id="1194" name="Google Shape;1194;p102"/>
            <p:cNvSpPr/>
            <p:nvPr/>
          </p:nvSpPr>
          <p:spPr>
            <a:xfrm rot="-1374107">
              <a:off x="3448681" y="1620428"/>
              <a:ext cx="244316" cy="30937"/>
            </a:xfrm>
            <a:custGeom>
              <a:avLst/>
              <a:gdLst/>
              <a:ahLst/>
              <a:cxnLst/>
              <a:rect l="l" t="t" r="r" b="b"/>
              <a:pathLst>
                <a:path w="120000" h="120000" extrusionOk="0">
                  <a:moveTo>
                    <a:pt x="0" y="59998"/>
                  </a:moveTo>
                  <a:lnTo>
                    <a:pt x="120000" y="59998"/>
                  </a:lnTo>
                </a:path>
              </a:pathLst>
            </a:custGeom>
            <a:noFill/>
            <a:ln w="9525" cap="flat" cmpd="sng">
              <a:solidFill>
                <a:srgbClr val="4372C3"/>
              </a:solidFill>
              <a:prstDash val="solid"/>
              <a:miter lim="800000"/>
              <a:headEnd type="none" w="sm" len="sm"/>
              <a:tailEnd type="none" w="sm" len="sm"/>
            </a:ln>
          </p:spPr>
        </p:sp>
        <p:sp>
          <p:nvSpPr>
            <p:cNvPr id="1195" name="Google Shape;1195;p102"/>
            <p:cNvSpPr/>
            <p:nvPr/>
          </p:nvSpPr>
          <p:spPr>
            <a:xfrm rot="-3804989">
              <a:off x="3034423" y="1094545"/>
              <a:ext cx="652591" cy="30937"/>
            </a:xfrm>
            <a:custGeom>
              <a:avLst/>
              <a:gdLst/>
              <a:ahLst/>
              <a:cxnLst/>
              <a:rect l="l" t="t" r="r" b="b"/>
              <a:pathLst>
                <a:path w="120000" h="120000" extrusionOk="0">
                  <a:moveTo>
                    <a:pt x="0" y="59998"/>
                  </a:moveTo>
                  <a:lnTo>
                    <a:pt x="120000" y="59998"/>
                  </a:lnTo>
                </a:path>
              </a:pathLst>
            </a:custGeom>
            <a:noFill/>
            <a:ln w="9525" cap="flat" cmpd="sng">
              <a:solidFill>
                <a:srgbClr val="4372C3"/>
              </a:solidFill>
              <a:prstDash val="solid"/>
              <a:miter lim="800000"/>
              <a:headEnd type="none" w="sm" len="sm"/>
              <a:tailEnd type="none" w="sm" len="sm"/>
            </a:ln>
          </p:spPr>
        </p:sp>
        <p:sp>
          <p:nvSpPr>
            <p:cNvPr id="1196" name="Google Shape;1196;p102"/>
            <p:cNvSpPr/>
            <p:nvPr/>
          </p:nvSpPr>
          <p:spPr>
            <a:xfrm>
              <a:off x="1081646" y="736953"/>
              <a:ext cx="2523819" cy="2179508"/>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02"/>
            <p:cNvSpPr/>
            <p:nvPr/>
          </p:nvSpPr>
          <p:spPr>
            <a:xfrm>
              <a:off x="3024388" y="655"/>
              <a:ext cx="1364622" cy="835909"/>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02"/>
            <p:cNvSpPr txBox="1"/>
            <p:nvPr/>
          </p:nvSpPr>
          <p:spPr>
            <a:xfrm>
              <a:off x="3224232" y="123071"/>
              <a:ext cx="1164778" cy="59107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000" b="0" i="0" dirty="0">
                  <a:solidFill>
                    <a:schemeClr val="lt1"/>
                  </a:solidFill>
                  <a:latin typeface="Libre Baskerville"/>
                  <a:ea typeface="Libre Baskerville"/>
                  <a:cs typeface="Libre Baskerville"/>
                  <a:sym typeface="Libre Baskerville"/>
                </a:rPr>
                <a:t>Culture</a:t>
              </a:r>
              <a:endParaRPr sz="2000" dirty="0">
                <a:solidFill>
                  <a:schemeClr val="lt1"/>
                </a:solidFill>
                <a:latin typeface="Libre Baskerville"/>
                <a:ea typeface="Libre Baskerville"/>
                <a:cs typeface="Libre Baskerville"/>
                <a:sym typeface="Libre Baskerville"/>
              </a:endParaRPr>
            </a:p>
          </p:txBody>
        </p:sp>
        <p:sp>
          <p:nvSpPr>
            <p:cNvPr id="1199" name="Google Shape;1199;p102"/>
            <p:cNvSpPr/>
            <p:nvPr/>
          </p:nvSpPr>
          <p:spPr>
            <a:xfrm>
              <a:off x="3562744" y="933117"/>
              <a:ext cx="1364622" cy="835909"/>
            </a:xfrm>
            <a:prstGeom prst="ellipse">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02"/>
            <p:cNvSpPr txBox="1"/>
            <p:nvPr/>
          </p:nvSpPr>
          <p:spPr>
            <a:xfrm>
              <a:off x="3762588" y="1055533"/>
              <a:ext cx="964934" cy="59107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000" b="0" i="0">
                  <a:solidFill>
                    <a:schemeClr val="lt1"/>
                  </a:solidFill>
                  <a:latin typeface="Libre Baskerville"/>
                  <a:ea typeface="Libre Baskerville"/>
                  <a:cs typeface="Libre Baskerville"/>
                  <a:sym typeface="Libre Baskerville"/>
                </a:rPr>
                <a:t>Values</a:t>
              </a:r>
              <a:endParaRPr sz="2000">
                <a:solidFill>
                  <a:schemeClr val="lt1"/>
                </a:solidFill>
                <a:latin typeface="Libre Baskerville"/>
                <a:ea typeface="Libre Baskerville"/>
                <a:cs typeface="Libre Baskerville"/>
                <a:sym typeface="Libre Baskerville"/>
              </a:endParaRPr>
            </a:p>
          </p:txBody>
        </p:sp>
        <p:sp>
          <p:nvSpPr>
            <p:cNvPr id="1201" name="Google Shape;1201;p102"/>
            <p:cNvSpPr/>
            <p:nvPr/>
          </p:nvSpPr>
          <p:spPr>
            <a:xfrm>
              <a:off x="3562744" y="2009831"/>
              <a:ext cx="1364622" cy="835909"/>
            </a:xfrm>
            <a:prstGeom prst="ellipse">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02"/>
            <p:cNvSpPr txBox="1"/>
            <p:nvPr/>
          </p:nvSpPr>
          <p:spPr>
            <a:xfrm>
              <a:off x="3762588" y="2132247"/>
              <a:ext cx="964934" cy="59107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000" b="0" i="0">
                  <a:solidFill>
                    <a:schemeClr val="lt1"/>
                  </a:solidFill>
                  <a:latin typeface="Libre Baskerville"/>
                  <a:ea typeface="Libre Baskerville"/>
                  <a:cs typeface="Libre Baskerville"/>
                  <a:sym typeface="Libre Baskerville"/>
                </a:rPr>
                <a:t> Ethics</a:t>
              </a:r>
              <a:endParaRPr sz="2000">
                <a:solidFill>
                  <a:schemeClr val="lt1"/>
                </a:solidFill>
                <a:latin typeface="Libre Baskerville"/>
                <a:ea typeface="Libre Baskerville"/>
                <a:cs typeface="Libre Baskerville"/>
                <a:sym typeface="Libre Baskerville"/>
              </a:endParaRPr>
            </a:p>
          </p:txBody>
        </p:sp>
        <p:sp>
          <p:nvSpPr>
            <p:cNvPr id="1203" name="Google Shape;1203;p102"/>
            <p:cNvSpPr/>
            <p:nvPr/>
          </p:nvSpPr>
          <p:spPr>
            <a:xfrm>
              <a:off x="3024388" y="2942292"/>
              <a:ext cx="1364622" cy="835909"/>
            </a:xfrm>
            <a:prstGeom prst="ellipse">
              <a:avLst/>
            </a:prstGeom>
            <a:gradFill>
              <a:gsLst>
                <a:gs pos="0">
                  <a:srgbClr val="7FB75F"/>
                </a:gs>
                <a:gs pos="50000">
                  <a:srgbClr val="6EB141"/>
                </a:gs>
                <a:gs pos="100000">
                  <a:srgbClr val="5FA13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02"/>
            <p:cNvSpPr txBox="1"/>
            <p:nvPr/>
          </p:nvSpPr>
          <p:spPr>
            <a:xfrm>
              <a:off x="3224232" y="3064708"/>
              <a:ext cx="964934" cy="59107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000">
                  <a:solidFill>
                    <a:schemeClr val="lt1"/>
                  </a:solidFill>
                  <a:latin typeface="Libre Baskerville"/>
                  <a:ea typeface="Libre Baskerville"/>
                  <a:cs typeface="Libre Baskerville"/>
                  <a:sym typeface="Libre Baskerville"/>
                </a:rPr>
                <a:t>Nature</a:t>
              </a:r>
              <a:endParaRPr sz="2000">
                <a:solidFill>
                  <a:schemeClr val="lt1"/>
                </a:solidFill>
                <a:latin typeface="Libre Baskerville"/>
                <a:ea typeface="Libre Baskerville"/>
                <a:cs typeface="Libre Baskerville"/>
                <a:sym typeface="Libre Baskerville"/>
              </a:endParaRPr>
            </a:p>
          </p:txBody>
        </p:sp>
      </p:grpSp>
      <p:sp>
        <p:nvSpPr>
          <p:cNvPr id="1205" name="Google Shape;1205;p102"/>
          <p:cNvSpPr txBox="1"/>
          <p:nvPr/>
        </p:nvSpPr>
        <p:spPr>
          <a:xfrm>
            <a:off x="1926551" y="3730177"/>
            <a:ext cx="23676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dirty="0">
                <a:solidFill>
                  <a:schemeClr val="lt1"/>
                </a:solidFill>
                <a:latin typeface="Libre Baskerville"/>
                <a:ea typeface="Libre Baskerville"/>
                <a:cs typeface="Libre Baskerville"/>
                <a:sym typeface="Libre Baskerville"/>
              </a:rPr>
              <a:t>Regenerative</a:t>
            </a:r>
            <a:endParaRPr sz="1100" dirty="0"/>
          </a:p>
          <a:p>
            <a:pPr marL="0" marR="0" lvl="0" indent="0" algn="ctr" rtl="0">
              <a:spcBef>
                <a:spcPts val="0"/>
              </a:spcBef>
              <a:spcAft>
                <a:spcPts val="0"/>
              </a:spcAft>
              <a:buNone/>
            </a:pPr>
            <a:r>
              <a:rPr lang="en-US" sz="2100" dirty="0">
                <a:solidFill>
                  <a:schemeClr val="lt1"/>
                </a:solidFill>
                <a:latin typeface="Libre Baskerville"/>
                <a:ea typeface="Libre Baskerville"/>
                <a:cs typeface="Libre Baskerville"/>
                <a:sym typeface="Libre Baskerville"/>
              </a:rPr>
              <a:t>Society 5.0</a:t>
            </a:r>
            <a:endParaRPr sz="2100" dirty="0">
              <a:solidFill>
                <a:schemeClr val="lt1"/>
              </a:solidFill>
              <a:latin typeface="Libre Baskerville"/>
              <a:ea typeface="Libre Baskerville"/>
              <a:cs typeface="Libre Baskerville"/>
              <a:sym typeface="Libre Baskerville"/>
            </a:endParaRPr>
          </a:p>
        </p:txBody>
      </p:sp>
      <p:grpSp>
        <p:nvGrpSpPr>
          <p:cNvPr id="1206" name="Google Shape;1206;p102"/>
          <p:cNvGrpSpPr/>
          <p:nvPr/>
        </p:nvGrpSpPr>
        <p:grpSpPr>
          <a:xfrm>
            <a:off x="7198785" y="2579933"/>
            <a:ext cx="3484289" cy="2800789"/>
            <a:chOff x="3024388" y="655"/>
            <a:chExt cx="1364622" cy="835909"/>
          </a:xfrm>
        </p:grpSpPr>
        <p:sp>
          <p:nvSpPr>
            <p:cNvPr id="1207" name="Google Shape;1207;p102"/>
            <p:cNvSpPr/>
            <p:nvPr/>
          </p:nvSpPr>
          <p:spPr>
            <a:xfrm>
              <a:off x="3024388" y="655"/>
              <a:ext cx="1364622" cy="835909"/>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Baskerville Old Face" panose="02020602080505020303" pitchFamily="18" charset="77"/>
              </a:endParaRPr>
            </a:p>
          </p:txBody>
        </p:sp>
        <p:sp>
          <p:nvSpPr>
            <p:cNvPr id="1208" name="Google Shape;1208;p102"/>
            <p:cNvSpPr/>
            <p:nvPr/>
          </p:nvSpPr>
          <p:spPr>
            <a:xfrm>
              <a:off x="3224232" y="123071"/>
              <a:ext cx="964934" cy="59107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en-US" sz="2400" b="1" i="0">
                  <a:solidFill>
                    <a:srgbClr val="000090"/>
                  </a:solidFill>
                  <a:latin typeface="Baskerville Old Face" panose="02020602080505020303" pitchFamily="18" charset="77"/>
                  <a:ea typeface="Libre Baskerville"/>
                  <a:cs typeface="Libre Baskerville"/>
                  <a:sym typeface="Libre Baskerville"/>
                </a:rPr>
                <a:t>Inter-generational Responsibility</a:t>
              </a:r>
              <a:endParaRPr sz="2400" b="1">
                <a:solidFill>
                  <a:srgbClr val="000090"/>
                </a:solidFill>
                <a:latin typeface="Baskerville Old Face" panose="02020602080505020303" pitchFamily="18" charset="77"/>
                <a:ea typeface="Libre Baskerville"/>
                <a:cs typeface="Libre Baskerville"/>
                <a:sym typeface="Libre Baskerville"/>
              </a:endParaRP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p103"/>
          <p:cNvPicPr preferRelativeResize="0"/>
          <p:nvPr/>
        </p:nvPicPr>
        <p:blipFill>
          <a:blip r:embed="rId3">
            <a:alphaModFix/>
          </a:blip>
          <a:stretch>
            <a:fillRect/>
          </a:stretch>
        </p:blipFill>
        <p:spPr>
          <a:xfrm>
            <a:off x="-27" y="9798"/>
            <a:ext cx="12192000" cy="6858016"/>
          </a:xfrm>
          <a:prstGeom prst="rect">
            <a:avLst/>
          </a:prstGeom>
          <a:noFill/>
          <a:ln>
            <a:noFill/>
          </a:ln>
        </p:spPr>
      </p:pic>
      <p:sp>
        <p:nvSpPr>
          <p:cNvPr id="1214" name="Google Shape;1214;p103"/>
          <p:cNvSpPr/>
          <p:nvPr/>
        </p:nvSpPr>
        <p:spPr>
          <a:xfrm>
            <a:off x="1512030" y="1323436"/>
            <a:ext cx="9277888" cy="1015800"/>
          </a:xfrm>
          <a:prstGeom prst="rect">
            <a:avLst/>
          </a:prstGeom>
          <a:solidFill>
            <a:srgbClr val="DAE5F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0090"/>
                </a:solidFill>
                <a:latin typeface="Baskerville Old Face" panose="02020602080505020303" pitchFamily="18" charset="77"/>
                <a:ea typeface="Libre Baskerville"/>
                <a:cs typeface="Libre Baskerville"/>
                <a:sym typeface="Libre Baskerville"/>
              </a:rPr>
              <a:t>Green Education System</a:t>
            </a:r>
            <a:endParaRPr dirty="0">
              <a:latin typeface="Baskerville Old Face" panose="02020602080505020303" pitchFamily="18" charset="77"/>
            </a:endParaRPr>
          </a:p>
          <a:p>
            <a:pPr marL="0" marR="0" lvl="0" indent="0" algn="ctr" rtl="0">
              <a:spcBef>
                <a:spcPts val="0"/>
              </a:spcBef>
              <a:spcAft>
                <a:spcPts val="0"/>
              </a:spcAft>
              <a:buNone/>
            </a:pPr>
            <a:r>
              <a:rPr lang="en-US" sz="2800" b="1" dirty="0">
                <a:solidFill>
                  <a:srgbClr val="000090"/>
                </a:solidFill>
                <a:latin typeface="Baskerville Old Face" panose="02020602080505020303" pitchFamily="18" charset="77"/>
                <a:ea typeface="Libre Baskerville"/>
                <a:cs typeface="Libre Baskerville"/>
                <a:sym typeface="Libre Baskerville"/>
              </a:rPr>
              <a:t>    As a response to Senate Resolution 413</a:t>
            </a:r>
            <a:endParaRPr dirty="0">
              <a:latin typeface="Baskerville Old Face" panose="02020602080505020303" pitchFamily="18" charset="77"/>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dk1"/>
              </a:solidFill>
              <a:latin typeface="Baskerville Old Face" panose="02020602080505020303" pitchFamily="18" charset="77"/>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dk1"/>
              </a:solidFill>
              <a:latin typeface="Baskerville Old Face" panose="02020602080505020303" pitchFamily="18" charset="77"/>
              <a:sym typeface="Arial"/>
            </a:endParaRPr>
          </a:p>
        </p:txBody>
      </p:sp>
      <p:grpSp>
        <p:nvGrpSpPr>
          <p:cNvPr id="1215" name="Google Shape;1215;p103"/>
          <p:cNvGrpSpPr/>
          <p:nvPr/>
        </p:nvGrpSpPr>
        <p:grpSpPr>
          <a:xfrm>
            <a:off x="1418612" y="2028173"/>
            <a:ext cx="9768927" cy="2955036"/>
            <a:chOff x="-226842" y="-478446"/>
            <a:chExt cx="9768927" cy="2955036"/>
          </a:xfrm>
        </p:grpSpPr>
        <p:sp>
          <p:nvSpPr>
            <p:cNvPr id="1216" name="Google Shape;1216;p103"/>
            <p:cNvSpPr/>
            <p:nvPr/>
          </p:nvSpPr>
          <p:spPr>
            <a:xfrm>
              <a:off x="945951" y="511290"/>
              <a:ext cx="235587" cy="2355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03"/>
            <p:cNvSpPr/>
            <p:nvPr/>
          </p:nvSpPr>
          <p:spPr>
            <a:xfrm>
              <a:off x="969509" y="534849"/>
              <a:ext cx="188470" cy="188470"/>
            </a:xfrm>
            <a:prstGeom prst="chord">
              <a:avLst>
                <a:gd name="adj1" fmla="val 1168272"/>
                <a:gd name="adj2" fmla="val 9631728"/>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03"/>
            <p:cNvSpPr/>
            <p:nvPr/>
          </p:nvSpPr>
          <p:spPr>
            <a:xfrm>
              <a:off x="6126" y="190674"/>
              <a:ext cx="3145932" cy="8768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03"/>
            <p:cNvSpPr txBox="1"/>
            <p:nvPr/>
          </p:nvSpPr>
          <p:spPr>
            <a:xfrm>
              <a:off x="-226842" y="-478446"/>
              <a:ext cx="3145800" cy="2941466"/>
            </a:xfrm>
            <a:prstGeom prst="rect">
              <a:avLst/>
            </a:prstGeom>
            <a:noFill/>
            <a:ln>
              <a:noFill/>
            </a:ln>
          </p:spPr>
          <p:txBody>
            <a:bodyPr spcFirstLastPara="1" wrap="square" lIns="60950" tIns="60950" rIns="60950" bIns="60950" anchor="b" anchorCtr="0">
              <a:noAutofit/>
            </a:bodyPr>
            <a:lstStyle/>
            <a:p>
              <a:pPr marL="0" marR="0" lvl="0" indent="0" algn="ctr" rtl="0">
                <a:lnSpc>
                  <a:spcPct val="90000"/>
                </a:lnSpc>
                <a:spcBef>
                  <a:spcPts val="0"/>
                </a:spcBef>
                <a:spcAft>
                  <a:spcPts val="0"/>
                </a:spcAft>
                <a:buNone/>
              </a:pPr>
              <a:r>
                <a:rPr lang="en-US" sz="2800" b="0" i="0" dirty="0">
                  <a:solidFill>
                    <a:srgbClr val="000090"/>
                  </a:solidFill>
                  <a:latin typeface="Baskerville Old Face" panose="02020602080505020303" pitchFamily="18" charset="77"/>
                  <a:ea typeface="Libre Baskerville"/>
                  <a:cs typeface="Libre Baskerville"/>
                  <a:sym typeface="Libre Baskerville"/>
                </a:rPr>
                <a:t>Developing new competencies in teaching</a:t>
              </a:r>
              <a:endParaRPr sz="2800" b="0" dirty="0">
                <a:solidFill>
                  <a:srgbClr val="000090"/>
                </a:solidFill>
                <a:latin typeface="Baskerville Old Face" panose="02020602080505020303" pitchFamily="18" charset="77"/>
                <a:ea typeface="Libre Baskerville"/>
                <a:cs typeface="Libre Baskerville"/>
                <a:sym typeface="Libre Baskerville"/>
              </a:endParaRPr>
            </a:p>
          </p:txBody>
        </p:sp>
        <p:sp>
          <p:nvSpPr>
            <p:cNvPr id="1220" name="Google Shape;1220;p103"/>
            <p:cNvSpPr/>
            <p:nvPr/>
          </p:nvSpPr>
          <p:spPr>
            <a:xfrm>
              <a:off x="4140964" y="701964"/>
              <a:ext cx="235587" cy="2355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03"/>
            <p:cNvSpPr/>
            <p:nvPr/>
          </p:nvSpPr>
          <p:spPr>
            <a:xfrm>
              <a:off x="4164523" y="725523"/>
              <a:ext cx="188470" cy="188470"/>
            </a:xfrm>
            <a:prstGeom prst="chord">
              <a:avLst>
                <a:gd name="adj1" fmla="val 20431728"/>
                <a:gd name="adj2" fmla="val 11968272"/>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03"/>
            <p:cNvSpPr/>
            <p:nvPr/>
          </p:nvSpPr>
          <p:spPr>
            <a:xfrm>
              <a:off x="3201139" y="250879"/>
              <a:ext cx="3145932" cy="16395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03"/>
            <p:cNvSpPr txBox="1"/>
            <p:nvPr/>
          </p:nvSpPr>
          <p:spPr>
            <a:xfrm>
              <a:off x="2780093" y="823520"/>
              <a:ext cx="3145800" cy="1639500"/>
            </a:xfrm>
            <a:prstGeom prst="rect">
              <a:avLst/>
            </a:prstGeom>
            <a:noFill/>
            <a:ln>
              <a:noFill/>
            </a:ln>
          </p:spPr>
          <p:txBody>
            <a:bodyPr spcFirstLastPara="1" wrap="square" lIns="60950" tIns="60950" rIns="60950" bIns="60950" anchor="b" anchorCtr="0">
              <a:noAutofit/>
            </a:bodyPr>
            <a:lstStyle/>
            <a:p>
              <a:pPr marL="0" marR="0" lvl="0" indent="0" algn="ctr" rtl="0">
                <a:lnSpc>
                  <a:spcPct val="90000"/>
                </a:lnSpc>
                <a:spcBef>
                  <a:spcPts val="0"/>
                </a:spcBef>
                <a:spcAft>
                  <a:spcPts val="0"/>
                </a:spcAft>
                <a:buNone/>
              </a:pPr>
              <a:r>
                <a:rPr lang="en-US" sz="2800" b="0" i="0" dirty="0">
                  <a:solidFill>
                    <a:srgbClr val="000090"/>
                  </a:solidFill>
                  <a:latin typeface="Baskerville Old Face" panose="02020602080505020303" pitchFamily="18" charset="77"/>
                  <a:ea typeface="Libre Baskerville"/>
                  <a:cs typeface="Libre Baskerville"/>
                  <a:sym typeface="Libre Baskerville"/>
                </a:rPr>
                <a:t>Establishing international collaboration</a:t>
              </a:r>
              <a:endParaRPr sz="2800" b="0" dirty="0">
                <a:solidFill>
                  <a:srgbClr val="000090"/>
                </a:solidFill>
                <a:latin typeface="Baskerville Old Face" panose="02020602080505020303" pitchFamily="18" charset="77"/>
                <a:ea typeface="Libre Baskerville"/>
                <a:cs typeface="Libre Baskerville"/>
                <a:sym typeface="Libre Baskerville"/>
              </a:endParaRPr>
            </a:p>
          </p:txBody>
        </p:sp>
        <p:sp>
          <p:nvSpPr>
            <p:cNvPr id="1224" name="Google Shape;1224;p103"/>
            <p:cNvSpPr/>
            <p:nvPr/>
          </p:nvSpPr>
          <p:spPr>
            <a:xfrm>
              <a:off x="7335977" y="502191"/>
              <a:ext cx="235587" cy="2355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03"/>
            <p:cNvSpPr/>
            <p:nvPr/>
          </p:nvSpPr>
          <p:spPr>
            <a:xfrm>
              <a:off x="7359536" y="525750"/>
              <a:ext cx="188470" cy="188470"/>
            </a:xfrm>
            <a:prstGeom prst="chord">
              <a:avLst>
                <a:gd name="adj1" fmla="val 16200000"/>
                <a:gd name="adj2" fmla="val 16200000"/>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03"/>
            <p:cNvSpPr/>
            <p:nvPr/>
          </p:nvSpPr>
          <p:spPr>
            <a:xfrm>
              <a:off x="6396153" y="199773"/>
              <a:ext cx="3145932" cy="8404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03"/>
            <p:cNvSpPr txBox="1"/>
            <p:nvPr/>
          </p:nvSpPr>
          <p:spPr>
            <a:xfrm>
              <a:off x="5880870" y="1636290"/>
              <a:ext cx="3145800" cy="840300"/>
            </a:xfrm>
            <a:prstGeom prst="rect">
              <a:avLst/>
            </a:prstGeom>
            <a:noFill/>
            <a:ln>
              <a:noFill/>
            </a:ln>
          </p:spPr>
          <p:txBody>
            <a:bodyPr spcFirstLastPara="1" wrap="square" lIns="60950" tIns="60950" rIns="60950" bIns="60950" anchor="b" anchorCtr="0">
              <a:noAutofit/>
            </a:bodyPr>
            <a:lstStyle/>
            <a:p>
              <a:pPr marL="0" marR="0" lvl="0" indent="0" algn="ctr" rtl="0">
                <a:lnSpc>
                  <a:spcPct val="90000"/>
                </a:lnSpc>
                <a:spcBef>
                  <a:spcPts val="0"/>
                </a:spcBef>
                <a:spcAft>
                  <a:spcPts val="0"/>
                </a:spcAft>
                <a:buNone/>
              </a:pPr>
              <a:r>
                <a:rPr lang="en-US" sz="2800" b="0" i="0" dirty="0">
                  <a:solidFill>
                    <a:srgbClr val="000090"/>
                  </a:solidFill>
                  <a:latin typeface="Baskerville Old Face" panose="02020602080505020303" pitchFamily="18" charset="77"/>
                  <a:ea typeface="Libre Baskerville"/>
                  <a:cs typeface="Libre Baskerville"/>
                  <a:sym typeface="Libre Baskerville"/>
                </a:rPr>
                <a:t>Facilitating green technology and innovation</a:t>
              </a:r>
              <a:endParaRPr sz="2800" b="0" dirty="0">
                <a:solidFill>
                  <a:srgbClr val="000090"/>
                </a:solidFill>
                <a:latin typeface="Baskerville Old Face" panose="02020602080505020303" pitchFamily="18" charset="77"/>
                <a:ea typeface="Libre Baskerville"/>
                <a:cs typeface="Libre Baskerville"/>
                <a:sym typeface="Libre Baskerville"/>
              </a:endParaRPr>
            </a:p>
          </p:txBody>
        </p:sp>
      </p:grpSp>
      <p:sp>
        <p:nvSpPr>
          <p:cNvPr id="5" name="TextBox 4">
            <a:extLst>
              <a:ext uri="{FF2B5EF4-FFF2-40B4-BE49-F238E27FC236}">
                <a16:creationId xmlns:a16="http://schemas.microsoft.com/office/drawing/2014/main" id="{3EAC2169-DA4C-4D97-76BE-A107CD53EE2E}"/>
              </a:ext>
            </a:extLst>
          </p:cNvPr>
          <p:cNvSpPr txBox="1"/>
          <p:nvPr/>
        </p:nvSpPr>
        <p:spPr>
          <a:xfrm>
            <a:off x="10290412" y="-504967"/>
            <a:ext cx="184731" cy="307777"/>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2" name="Google Shape;1232;p104"/>
          <p:cNvPicPr preferRelativeResize="0"/>
          <p:nvPr/>
        </p:nvPicPr>
        <p:blipFill>
          <a:blip r:embed="rId3">
            <a:alphaModFix/>
          </a:blip>
          <a:stretch>
            <a:fillRect/>
          </a:stretch>
        </p:blipFill>
        <p:spPr>
          <a:xfrm>
            <a:off x="-27" y="23446"/>
            <a:ext cx="12192000" cy="6858016"/>
          </a:xfrm>
          <a:prstGeom prst="rect">
            <a:avLst/>
          </a:prstGeom>
          <a:noFill/>
          <a:ln>
            <a:noFill/>
          </a:ln>
        </p:spPr>
      </p:pic>
      <p:pic>
        <p:nvPicPr>
          <p:cNvPr id="1233" name="Google Shape;1233;p104"/>
          <p:cNvPicPr preferRelativeResize="0"/>
          <p:nvPr/>
        </p:nvPicPr>
        <p:blipFill rotWithShape="1">
          <a:blip r:embed="rId4">
            <a:alphaModFix/>
          </a:blip>
          <a:srcRect b="-1779"/>
          <a:stretch/>
        </p:blipFill>
        <p:spPr>
          <a:xfrm>
            <a:off x="1537480" y="1335450"/>
            <a:ext cx="9096037" cy="5083584"/>
          </a:xfrm>
          <a:prstGeom prst="rect">
            <a:avLst/>
          </a:prstGeom>
          <a:noFill/>
          <a:ln>
            <a:noFill/>
          </a:ln>
        </p:spPr>
      </p:pic>
      <p:sp>
        <p:nvSpPr>
          <p:cNvPr id="1234" name="Google Shape;1234;p104"/>
          <p:cNvSpPr/>
          <p:nvPr/>
        </p:nvSpPr>
        <p:spPr>
          <a:xfrm>
            <a:off x="3299067" y="499805"/>
            <a:ext cx="5593812" cy="523200"/>
          </a:xfrm>
          <a:prstGeom prst="rect">
            <a:avLst/>
          </a:prstGeom>
          <a:solidFill>
            <a:srgbClr val="DAE5F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000090"/>
                </a:solidFill>
                <a:latin typeface="Baskerville Old Face" panose="02020602080505020303" pitchFamily="18" charset="77"/>
                <a:ea typeface="Libre Baskerville"/>
                <a:cs typeface="Libre Baskerville"/>
                <a:sym typeface="Libre Baskerville"/>
              </a:rPr>
              <a:t>Green Education System</a:t>
            </a:r>
            <a:endParaRPr sz="3200" b="1" i="0" u="none" strike="noStrike" cap="none" dirty="0">
              <a:solidFill>
                <a:srgbClr val="000090"/>
              </a:solidFill>
              <a:latin typeface="Baskerville Old Face" panose="02020602080505020303" pitchFamily="18" charset="77"/>
              <a:ea typeface="Libre Baskerville"/>
              <a:cs typeface="Libre Baskerville"/>
              <a:sym typeface="Libre Baskerville"/>
            </a:endParaRPr>
          </a:p>
        </p:txBody>
      </p:sp>
      <p:sp>
        <p:nvSpPr>
          <p:cNvPr id="1235" name="Google Shape;1235;p104"/>
          <p:cNvSpPr txBox="1"/>
          <p:nvPr/>
        </p:nvSpPr>
        <p:spPr>
          <a:xfrm>
            <a:off x="1896287" y="6552916"/>
            <a:ext cx="5371600" cy="328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1000" u="sng">
                <a:solidFill>
                  <a:schemeClr val="dk1"/>
                </a:solidFill>
                <a:latin typeface="Baskerville Old Face" panose="02020602080505020303" pitchFamily="18" charset="77"/>
                <a:sym typeface="Arial"/>
              </a:rPr>
              <a:t>Source:</a:t>
            </a:r>
            <a:r>
              <a:rPr lang="en-US" sz="1000" u="sng">
                <a:solidFill>
                  <a:schemeClr val="dk1"/>
                </a:solidFill>
                <a:latin typeface="Baskerville Old Face" panose="02020602080505020303" pitchFamily="18" charset="77"/>
                <a:sym typeface="Arial"/>
                <a:hlinkClick r:id="rId5">
                  <a:extLst>
                    <a:ext uri="{A12FA001-AC4F-418D-AE19-62706E023703}">
                      <ahyp:hlinkClr xmlns:ahyp="http://schemas.microsoft.com/office/drawing/2018/hyperlinkcolor" val="tx"/>
                    </a:ext>
                  </a:extLst>
                </a:hlinkClick>
              </a:rPr>
              <a:t>https://sustainabledevelopment.un.org/?menu=1300</a:t>
            </a:r>
            <a:endParaRPr sz="1000" u="sng">
              <a:solidFill>
                <a:schemeClr val="dk1"/>
              </a:solidFill>
              <a:latin typeface="Baskerville Old Face" panose="02020602080505020303" pitchFamily="18" charset="77"/>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p105"/>
          <p:cNvPicPr preferRelativeResize="0"/>
          <p:nvPr/>
        </p:nvPicPr>
        <p:blipFill>
          <a:blip r:embed="rId3">
            <a:alphaModFix/>
          </a:blip>
          <a:stretch>
            <a:fillRect/>
          </a:stretch>
        </p:blipFill>
        <p:spPr>
          <a:xfrm>
            <a:off x="0" y="0"/>
            <a:ext cx="12192000" cy="6858016"/>
          </a:xfrm>
          <a:prstGeom prst="rect">
            <a:avLst/>
          </a:prstGeom>
          <a:noFill/>
          <a:ln>
            <a:noFill/>
          </a:ln>
        </p:spPr>
      </p:pic>
      <p:sp>
        <p:nvSpPr>
          <p:cNvPr id="1242" name="Google Shape;1242;p105"/>
          <p:cNvSpPr txBox="1">
            <a:spLocks noGrp="1"/>
          </p:cNvSpPr>
          <p:nvPr>
            <p:ph type="title"/>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Arial"/>
              <a:buNone/>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
        <p:nvSpPr>
          <p:cNvPr id="1243" name="Google Shape;1243;p105"/>
          <p:cNvSpPr/>
          <p:nvPr/>
        </p:nvSpPr>
        <p:spPr>
          <a:xfrm>
            <a:off x="6092301" y="68400"/>
            <a:ext cx="5439304"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4" name="Google Shape;1244;p105"/>
          <p:cNvSpPr txBox="1"/>
          <p:nvPr/>
        </p:nvSpPr>
        <p:spPr>
          <a:xfrm>
            <a:off x="595343" y="2049891"/>
            <a:ext cx="5659547" cy="1139700"/>
          </a:xfrm>
          <a:prstGeom prst="rect">
            <a:avLst/>
          </a:prstGeom>
          <a:noFill/>
          <a:ln>
            <a:noFill/>
          </a:ln>
        </p:spPr>
        <p:txBody>
          <a:bodyPr spcFirstLastPara="1" wrap="square" lIns="0" tIns="30475" rIns="0" bIns="30475" anchor="ctr" anchorCtr="0">
            <a:noAutofit/>
          </a:bodyPr>
          <a:lstStyle/>
          <a:p>
            <a:pPr marL="0" marR="0" lvl="0" indent="0" algn="l" rtl="0">
              <a:lnSpc>
                <a:spcPct val="90000"/>
              </a:lnSpc>
              <a:spcBef>
                <a:spcPts val="0"/>
              </a:spcBef>
              <a:spcAft>
                <a:spcPts val="0"/>
              </a:spcAft>
              <a:buClr>
                <a:schemeClr val="dk1"/>
              </a:buClr>
              <a:buSzPts val="2400"/>
              <a:buFont typeface="Libre Baskerville"/>
              <a:buNone/>
            </a:pPr>
            <a:r>
              <a:rPr lang="en-US" sz="2800" dirty="0">
                <a:solidFill>
                  <a:schemeClr val="dk1"/>
                </a:solidFill>
                <a:latin typeface="Baskerville Old Face" panose="02020602080505020303" pitchFamily="18" charset="77"/>
                <a:ea typeface="Libre Baskerville"/>
                <a:cs typeface="Libre Baskerville"/>
                <a:sym typeface="Libre Baskerville"/>
              </a:rPr>
              <a:t>Education 2030: A Shared Vision</a:t>
            </a:r>
            <a:endParaRPr sz="2000" dirty="0">
              <a:solidFill>
                <a:schemeClr val="dk1"/>
              </a:solidFill>
              <a:latin typeface="Baskerville Old Face" panose="02020602080505020303" pitchFamily="18" charset="77"/>
              <a:sym typeface="Arial"/>
            </a:endParaRPr>
          </a:p>
        </p:txBody>
      </p:sp>
      <p:sp>
        <p:nvSpPr>
          <p:cNvPr id="1245" name="Google Shape;1245;p105"/>
          <p:cNvSpPr txBox="1">
            <a:spLocks noGrp="1"/>
          </p:cNvSpPr>
          <p:nvPr>
            <p:ph type="body" idx="2"/>
          </p:nvPr>
        </p:nvSpPr>
        <p:spPr>
          <a:xfrm>
            <a:off x="1023582" y="1345915"/>
            <a:ext cx="9926472" cy="1057172"/>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2000" dirty="0">
                <a:latin typeface="Baskerville Old Face" panose="02020602080505020303" pitchFamily="18" charset="77"/>
              </a:rPr>
              <a:t>offers a vision and some underpinning principles for </a:t>
            </a:r>
          </a:p>
          <a:p>
            <a:pPr marL="0" lvl="0" indent="0" algn="l" rtl="0">
              <a:lnSpc>
                <a:spcPct val="100000"/>
              </a:lnSpc>
              <a:spcBef>
                <a:spcPts val="0"/>
              </a:spcBef>
              <a:spcAft>
                <a:spcPts val="0"/>
              </a:spcAft>
              <a:buClr>
                <a:schemeClr val="dk1"/>
              </a:buClr>
              <a:buSzPts val="1100"/>
              <a:buFont typeface="Arial"/>
              <a:buNone/>
            </a:pPr>
            <a:r>
              <a:rPr lang="en-US" sz="2000" b="1" dirty="0">
                <a:solidFill>
                  <a:srgbClr val="0A0090"/>
                </a:solidFill>
                <a:latin typeface="Baskerville Old Face" panose="02020602080505020303" pitchFamily="18" charset="77"/>
              </a:rPr>
              <a:t>                               </a:t>
            </a:r>
            <a:r>
              <a:rPr lang="en-US" sz="2400" b="1" dirty="0">
                <a:solidFill>
                  <a:srgbClr val="0A0090"/>
                </a:solidFill>
                <a:latin typeface="Baskerville Old Face" panose="02020602080505020303" pitchFamily="18" charset="77"/>
              </a:rPr>
              <a:t>THE FUTURE OF EDUCATION SYSTEMS</a:t>
            </a:r>
            <a:r>
              <a:rPr lang="en-US" sz="2000" dirty="0">
                <a:solidFill>
                  <a:srgbClr val="0A0090"/>
                </a:solidFill>
                <a:latin typeface="Baskerville Old Face" panose="02020602080505020303" pitchFamily="18" charset="77"/>
              </a:rPr>
              <a:t> </a:t>
            </a:r>
            <a:r>
              <a:rPr lang="en-US" sz="2000" dirty="0">
                <a:latin typeface="Baskerville Old Face" panose="02020602080505020303" pitchFamily="18" charset="77"/>
              </a:rPr>
              <a:t>(OECD, 2018)</a:t>
            </a:r>
            <a:endParaRPr dirty="0">
              <a:latin typeface="Baskerville Old Face" panose="02020602080505020303" pitchFamily="18" charset="77"/>
            </a:endParaRPr>
          </a:p>
          <a:p>
            <a:pPr marL="0" lvl="0" indent="0" algn="l" rtl="0">
              <a:lnSpc>
                <a:spcPct val="90000"/>
              </a:lnSpc>
              <a:spcBef>
                <a:spcPts val="280"/>
              </a:spcBef>
              <a:spcAft>
                <a:spcPts val="0"/>
              </a:spcAft>
              <a:buClr>
                <a:schemeClr val="dk1"/>
              </a:buClr>
              <a:buSzPts val="1400"/>
              <a:buNone/>
            </a:pPr>
            <a:endParaRPr dirty="0">
              <a:latin typeface="Baskerville Old Face" panose="02020602080505020303" pitchFamily="18" charset="77"/>
            </a:endParaRPr>
          </a:p>
        </p:txBody>
      </p:sp>
      <p:sp>
        <p:nvSpPr>
          <p:cNvPr id="1246" name="Google Shape;1246;p105"/>
          <p:cNvSpPr txBox="1"/>
          <p:nvPr/>
        </p:nvSpPr>
        <p:spPr>
          <a:xfrm>
            <a:off x="898541" y="2870401"/>
            <a:ext cx="7126688" cy="3139291"/>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Font typeface="Wingdings" charset="2"/>
              <a:buChar char="ü"/>
            </a:pPr>
            <a:r>
              <a:rPr lang="en-US" sz="2400" dirty="0">
                <a:solidFill>
                  <a:srgbClr val="0A0090"/>
                </a:solidFill>
                <a:latin typeface="Baskerville Old Face" panose="02020602080505020303" pitchFamily="18" charset="77"/>
              </a:rPr>
              <a:t>committed to helping every learner develop as a whole person</a:t>
            </a:r>
          </a:p>
          <a:p>
            <a:pPr marL="342900" lvl="0" indent="-342900" algn="l" rtl="0">
              <a:spcBef>
                <a:spcPts val="0"/>
              </a:spcBef>
              <a:spcAft>
                <a:spcPts val="0"/>
              </a:spcAft>
              <a:buFont typeface="Wingdings" charset="2"/>
              <a:buChar char="ü"/>
            </a:pPr>
            <a:endParaRPr lang="en-US" sz="2400" dirty="0">
              <a:solidFill>
                <a:srgbClr val="0A0090"/>
              </a:solidFill>
              <a:latin typeface="Baskerville Old Face" panose="02020602080505020303" pitchFamily="18" charset="77"/>
            </a:endParaRPr>
          </a:p>
          <a:p>
            <a:pPr marL="342900" lvl="0" indent="-342900" algn="l" rtl="0">
              <a:spcBef>
                <a:spcPts val="0"/>
              </a:spcBef>
              <a:spcAft>
                <a:spcPts val="0"/>
              </a:spcAft>
              <a:buFont typeface="Wingdings" charset="2"/>
              <a:buChar char="ü"/>
            </a:pPr>
            <a:r>
              <a:rPr lang="en-US" sz="2400" dirty="0">
                <a:solidFill>
                  <a:srgbClr val="0A0090"/>
                </a:solidFill>
                <a:latin typeface="Baskerville Old Face" panose="02020602080505020303" pitchFamily="18" charset="77"/>
              </a:rPr>
              <a:t>fulfill his or her potential and help shape a shared future </a:t>
            </a:r>
          </a:p>
          <a:p>
            <a:pPr marL="342900" lvl="0" indent="-342900" algn="l" rtl="0">
              <a:spcBef>
                <a:spcPts val="0"/>
              </a:spcBef>
              <a:spcAft>
                <a:spcPts val="0"/>
              </a:spcAft>
              <a:buFont typeface="Wingdings" charset="2"/>
              <a:buChar char="ü"/>
            </a:pPr>
            <a:endParaRPr lang="en-US" sz="2400" dirty="0">
              <a:solidFill>
                <a:srgbClr val="0A0090"/>
              </a:solidFill>
              <a:latin typeface="Baskerville Old Face" panose="02020602080505020303" pitchFamily="18" charset="77"/>
            </a:endParaRPr>
          </a:p>
          <a:p>
            <a:pPr marL="342900" lvl="0" indent="-342900" algn="l" rtl="0">
              <a:spcBef>
                <a:spcPts val="0"/>
              </a:spcBef>
              <a:spcAft>
                <a:spcPts val="0"/>
              </a:spcAft>
              <a:buFont typeface="Wingdings" charset="2"/>
              <a:buChar char="ü"/>
            </a:pPr>
            <a:r>
              <a:rPr lang="en-US" sz="2400" dirty="0">
                <a:solidFill>
                  <a:srgbClr val="0A0090"/>
                </a:solidFill>
                <a:latin typeface="Baskerville Old Face" panose="02020602080505020303" pitchFamily="18" charset="77"/>
              </a:rPr>
              <a:t>built on the well-being of individuals, communities and the planet.  </a:t>
            </a:r>
            <a:endParaRPr sz="2400" dirty="0">
              <a:solidFill>
                <a:srgbClr val="0A0090"/>
              </a:solidFill>
              <a:latin typeface="Baskerville Old Face" panose="02020602080505020303" pitchFamily="18" charset="77"/>
            </a:endParaRPr>
          </a:p>
        </p:txBody>
      </p:sp>
      <p:sp>
        <p:nvSpPr>
          <p:cNvPr id="1247" name="Google Shape;1247;p105"/>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pic>
        <p:nvPicPr>
          <p:cNvPr id="1248" name="Google Shape;1248;p105"/>
          <p:cNvPicPr preferRelativeResize="0"/>
          <p:nvPr/>
        </p:nvPicPr>
        <p:blipFill rotWithShape="1">
          <a:blip r:embed="rId4">
            <a:alphaModFix/>
          </a:blip>
          <a:srcRect b="25373"/>
          <a:stretch/>
        </p:blipFill>
        <p:spPr>
          <a:xfrm>
            <a:off x="8025229" y="2297475"/>
            <a:ext cx="3744569" cy="2263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pic>
        <p:nvPicPr>
          <p:cNvPr id="1276" name="Google Shape;1276;p108"/>
          <p:cNvPicPr preferRelativeResize="0"/>
          <p:nvPr/>
        </p:nvPicPr>
        <p:blipFill>
          <a:blip r:embed="rId3">
            <a:alphaModFix/>
          </a:blip>
          <a:stretch>
            <a:fillRect/>
          </a:stretch>
        </p:blipFill>
        <p:spPr>
          <a:xfrm>
            <a:off x="-27" y="23446"/>
            <a:ext cx="12192000" cy="6858016"/>
          </a:xfrm>
          <a:prstGeom prst="rect">
            <a:avLst/>
          </a:prstGeom>
          <a:noFill/>
          <a:ln>
            <a:noFill/>
          </a:ln>
        </p:spPr>
      </p:pic>
      <p:sp>
        <p:nvSpPr>
          <p:cNvPr id="1278" name="Google Shape;1278;p108"/>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9" name="Google Shape;1279;p108"/>
          <p:cNvSpPr txBox="1"/>
          <p:nvPr/>
        </p:nvSpPr>
        <p:spPr>
          <a:xfrm>
            <a:off x="5871801" y="1712405"/>
            <a:ext cx="5659800" cy="3659269"/>
          </a:xfrm>
          <a:prstGeom prst="rect">
            <a:avLst/>
          </a:prstGeom>
          <a:noFill/>
          <a:ln>
            <a:noFill/>
          </a:ln>
        </p:spPr>
        <p:txBody>
          <a:bodyPr spcFirstLastPara="1" wrap="square" lIns="0" tIns="30475" rIns="0" bIns="30475" anchor="ctr" anchorCtr="0">
            <a:noAutofit/>
          </a:bodyPr>
          <a:lstStyle/>
          <a:p>
            <a:pPr marL="457200" lvl="0" indent="0" algn="just" rtl="0">
              <a:lnSpc>
                <a:spcPct val="90000"/>
              </a:lnSpc>
              <a:spcBef>
                <a:spcPts val="0"/>
              </a:spcBef>
              <a:spcAft>
                <a:spcPts val="0"/>
              </a:spcAft>
              <a:buClr>
                <a:schemeClr val="dk1"/>
              </a:buClr>
              <a:buSzPts val="1100"/>
              <a:buFont typeface="Arial"/>
              <a:buNone/>
            </a:pPr>
            <a:endParaRPr sz="2800" dirty="0">
              <a:solidFill>
                <a:schemeClr val="dk1"/>
              </a:solidFill>
              <a:latin typeface="Baskerville Old Face" panose="02020602080505020303" pitchFamily="18" charset="77"/>
              <a:ea typeface="Libre Baskerville"/>
              <a:cs typeface="Libre Baskerville"/>
              <a:sym typeface="Libre Baskerville"/>
            </a:endParaRPr>
          </a:p>
          <a:p>
            <a:pPr marL="457200" lvl="0" indent="-381000" algn="just" rtl="0">
              <a:lnSpc>
                <a:spcPct val="90000"/>
              </a:lnSpc>
              <a:spcBef>
                <a:spcPts val="0"/>
              </a:spcBef>
              <a:spcAft>
                <a:spcPts val="0"/>
              </a:spcAft>
              <a:buClr>
                <a:schemeClr val="dk1"/>
              </a:buClr>
              <a:buSzPts val="2400"/>
              <a:buFont typeface="Libre Baskerville"/>
              <a:buAutoNum type="arabicPeriod"/>
            </a:pPr>
            <a:r>
              <a:rPr lang="en-US" sz="2800" dirty="0">
                <a:solidFill>
                  <a:srgbClr val="660066"/>
                </a:solidFill>
                <a:latin typeface="Baskerville Old Face" panose="02020602080505020303" pitchFamily="18" charset="77"/>
                <a:ea typeface="Libre Baskerville"/>
                <a:cs typeface="Libre Baskerville"/>
                <a:sym typeface="Libre Baskerville"/>
              </a:rPr>
              <a:t>new solutions in a rapidly changing world </a:t>
            </a:r>
            <a:r>
              <a:rPr lang="en-US" sz="2800" dirty="0">
                <a:solidFill>
                  <a:schemeClr val="dk1"/>
                </a:solidFill>
                <a:latin typeface="Baskerville Old Face" panose="02020602080505020303" pitchFamily="18" charset="77"/>
                <a:ea typeface="Libre Baskerville"/>
                <a:cs typeface="Libre Baskerville"/>
                <a:sym typeface="Libre Baskerville"/>
              </a:rPr>
              <a:t>(</a:t>
            </a:r>
            <a:r>
              <a:rPr lang="en-US" sz="2800" dirty="0" err="1">
                <a:solidFill>
                  <a:schemeClr val="dk1"/>
                </a:solidFill>
                <a:latin typeface="Baskerville Old Face" panose="02020602080505020303" pitchFamily="18" charset="77"/>
                <a:ea typeface="Libre Baskerville"/>
                <a:cs typeface="Libre Baskerville"/>
                <a:sym typeface="Libre Baskerville"/>
              </a:rPr>
              <a:t>esp.environmental</a:t>
            </a:r>
            <a:r>
              <a:rPr lang="en-US" sz="2800" dirty="0">
                <a:solidFill>
                  <a:schemeClr val="dk1"/>
                </a:solidFill>
                <a:latin typeface="Baskerville Old Face" panose="02020602080505020303" pitchFamily="18" charset="77"/>
                <a:ea typeface="Libre Baskerville"/>
                <a:cs typeface="Libre Baskerville"/>
                <a:sym typeface="Libre Baskerville"/>
              </a:rPr>
              <a:t>, economic and social challenges)</a:t>
            </a:r>
            <a:endParaRPr sz="2800" dirty="0">
              <a:solidFill>
                <a:schemeClr val="dk1"/>
              </a:solidFill>
              <a:latin typeface="Baskerville Old Face" panose="02020602080505020303" pitchFamily="18" charset="77"/>
              <a:ea typeface="Libre Baskerville"/>
              <a:cs typeface="Libre Baskerville"/>
              <a:sym typeface="Libre Baskerville"/>
            </a:endParaRPr>
          </a:p>
          <a:p>
            <a:pPr marL="0" lvl="0" indent="0" algn="just" rtl="0">
              <a:lnSpc>
                <a:spcPct val="90000"/>
              </a:lnSpc>
              <a:spcBef>
                <a:spcPts val="0"/>
              </a:spcBef>
              <a:spcAft>
                <a:spcPts val="0"/>
              </a:spcAft>
              <a:buClr>
                <a:schemeClr val="dk1"/>
              </a:buClr>
              <a:buSzPts val="1100"/>
              <a:buFont typeface="Arial"/>
              <a:buNone/>
            </a:pPr>
            <a:endParaRPr sz="2800" dirty="0">
              <a:solidFill>
                <a:schemeClr val="dk1"/>
              </a:solidFill>
              <a:latin typeface="Baskerville Old Face" panose="02020602080505020303" pitchFamily="18" charset="77"/>
              <a:ea typeface="Libre Baskerville"/>
              <a:cs typeface="Libre Baskerville"/>
              <a:sym typeface="Libre Baskerville"/>
            </a:endParaRPr>
          </a:p>
          <a:p>
            <a:pPr marL="0" lvl="0" indent="0" algn="just" rtl="0">
              <a:lnSpc>
                <a:spcPct val="90000"/>
              </a:lnSpc>
              <a:spcBef>
                <a:spcPts val="0"/>
              </a:spcBef>
              <a:spcAft>
                <a:spcPts val="0"/>
              </a:spcAft>
              <a:buClr>
                <a:schemeClr val="dk1"/>
              </a:buClr>
              <a:buSzPts val="1100"/>
              <a:buFont typeface="Arial"/>
              <a:buNone/>
            </a:pPr>
            <a:r>
              <a:rPr lang="en-US" sz="2800" dirty="0">
                <a:solidFill>
                  <a:schemeClr val="dk1"/>
                </a:solidFill>
                <a:latin typeface="Baskerville Old Face" panose="02020602080505020303" pitchFamily="18" charset="77"/>
                <a:ea typeface="Libre Baskerville"/>
                <a:cs typeface="Libre Baskerville"/>
                <a:sym typeface="Libre Baskerville"/>
              </a:rPr>
              <a:t> 2. </a:t>
            </a:r>
            <a:r>
              <a:rPr lang="en-US" sz="2800" dirty="0">
                <a:solidFill>
                  <a:srgbClr val="660066"/>
                </a:solidFill>
                <a:latin typeface="Baskerville Old Face" panose="02020602080505020303" pitchFamily="18" charset="77"/>
                <a:ea typeface="Libre Baskerville"/>
                <a:cs typeface="Libre Baskerville"/>
                <a:sym typeface="Libre Baskerville"/>
              </a:rPr>
              <a:t>broader education goals: </a:t>
            </a:r>
            <a:r>
              <a:rPr lang="en-US" sz="2800" dirty="0">
                <a:solidFill>
                  <a:schemeClr val="dk1"/>
                </a:solidFill>
                <a:latin typeface="Baskerville Old Face" panose="02020602080505020303" pitchFamily="18" charset="77"/>
                <a:ea typeface="Libre Baskerville"/>
                <a:cs typeface="Libre Baskerville"/>
                <a:sym typeface="Libre Baskerville"/>
              </a:rPr>
              <a:t>Individual </a:t>
            </a:r>
          </a:p>
          <a:p>
            <a:pPr marL="0" lvl="0" indent="0" algn="just" rtl="0">
              <a:lnSpc>
                <a:spcPct val="90000"/>
              </a:lnSpc>
              <a:spcBef>
                <a:spcPts val="0"/>
              </a:spcBef>
              <a:spcAft>
                <a:spcPts val="0"/>
              </a:spcAft>
              <a:buClr>
                <a:schemeClr val="dk1"/>
              </a:buClr>
              <a:buSzPts val="1100"/>
              <a:buFont typeface="Arial"/>
              <a:buNone/>
            </a:pPr>
            <a:r>
              <a:rPr lang="en-US" sz="2800" dirty="0">
                <a:solidFill>
                  <a:schemeClr val="dk1"/>
                </a:solidFill>
                <a:latin typeface="Baskerville Old Face" panose="02020602080505020303" pitchFamily="18" charset="77"/>
                <a:ea typeface="Libre Baskerville"/>
                <a:cs typeface="Libre Baskerville"/>
                <a:sym typeface="Libre Baskerville"/>
              </a:rPr>
              <a:t>     and collective well-being </a:t>
            </a:r>
            <a:endParaRPr sz="2800" dirty="0">
              <a:solidFill>
                <a:schemeClr val="dk1"/>
              </a:solidFill>
              <a:latin typeface="Baskerville Old Face" panose="02020602080505020303" pitchFamily="18" charset="77"/>
              <a:ea typeface="Libre Baskerville"/>
              <a:cs typeface="Libre Baskerville"/>
              <a:sym typeface="Libre Baskerville"/>
            </a:endParaRPr>
          </a:p>
          <a:p>
            <a:pPr marL="457200" marR="0" lvl="0" indent="0" algn="just" rtl="0">
              <a:lnSpc>
                <a:spcPct val="90000"/>
              </a:lnSpc>
              <a:spcBef>
                <a:spcPts val="0"/>
              </a:spcBef>
              <a:spcAft>
                <a:spcPts val="0"/>
              </a:spcAft>
              <a:buNone/>
            </a:pPr>
            <a:endParaRPr sz="2800" dirty="0">
              <a:solidFill>
                <a:schemeClr val="dk1"/>
              </a:solidFill>
              <a:latin typeface="Baskerville Old Face" panose="02020602080505020303" pitchFamily="18" charset="77"/>
              <a:ea typeface="Libre Baskerville"/>
              <a:cs typeface="Libre Baskerville"/>
              <a:sym typeface="Libre Baskerville"/>
            </a:endParaRPr>
          </a:p>
          <a:p>
            <a:pPr marL="0" marR="0" lvl="0" indent="0" algn="just" rtl="0">
              <a:lnSpc>
                <a:spcPct val="90000"/>
              </a:lnSpc>
              <a:spcBef>
                <a:spcPts val="0"/>
              </a:spcBef>
              <a:spcAft>
                <a:spcPts val="0"/>
              </a:spcAft>
              <a:buNone/>
            </a:pPr>
            <a:r>
              <a:rPr lang="en-US" sz="2800" dirty="0">
                <a:solidFill>
                  <a:schemeClr val="dk1"/>
                </a:solidFill>
                <a:latin typeface="Baskerville Old Face" panose="02020602080505020303" pitchFamily="18" charset="77"/>
                <a:ea typeface="Libre Baskerville"/>
                <a:cs typeface="Libre Baskerville"/>
                <a:sym typeface="Libre Baskerville"/>
              </a:rPr>
              <a:t> 3. </a:t>
            </a:r>
            <a:r>
              <a:rPr lang="en-US" sz="2800" dirty="0">
                <a:solidFill>
                  <a:srgbClr val="660066"/>
                </a:solidFill>
                <a:latin typeface="Baskerville Old Face" panose="02020602080505020303" pitchFamily="18" charset="77"/>
                <a:ea typeface="Libre Baskerville"/>
                <a:cs typeface="Libre Baskerville"/>
                <a:sym typeface="Libre Baskerville"/>
              </a:rPr>
              <a:t>a broad set of knowledge, skills,    </a:t>
            </a:r>
          </a:p>
          <a:p>
            <a:pPr marL="0" marR="0" lvl="0" indent="0" algn="just" rtl="0">
              <a:lnSpc>
                <a:spcPct val="90000"/>
              </a:lnSpc>
              <a:spcBef>
                <a:spcPts val="0"/>
              </a:spcBef>
              <a:spcAft>
                <a:spcPts val="0"/>
              </a:spcAft>
              <a:buNone/>
            </a:pPr>
            <a:r>
              <a:rPr lang="en-US" sz="2800" dirty="0">
                <a:solidFill>
                  <a:srgbClr val="660066"/>
                </a:solidFill>
                <a:latin typeface="Baskerville Old Face" panose="02020602080505020303" pitchFamily="18" charset="77"/>
                <a:ea typeface="Libre Baskerville"/>
                <a:cs typeface="Libre Baskerville"/>
                <a:sym typeface="Libre Baskerville"/>
              </a:rPr>
              <a:t>     attitudes and values </a:t>
            </a:r>
            <a:r>
              <a:rPr lang="en-US" sz="2800" dirty="0">
                <a:solidFill>
                  <a:schemeClr val="dk1"/>
                </a:solidFill>
                <a:latin typeface="Baskerville Old Face" panose="02020602080505020303" pitchFamily="18" charset="77"/>
                <a:ea typeface="Libre Baskerville"/>
                <a:cs typeface="Libre Baskerville"/>
                <a:sym typeface="Libre Baskerville"/>
              </a:rPr>
              <a:t>in action</a:t>
            </a:r>
            <a:endParaRPr sz="2800" dirty="0">
              <a:solidFill>
                <a:schemeClr val="dk1"/>
              </a:solidFill>
              <a:latin typeface="Baskerville Old Face" panose="02020602080505020303" pitchFamily="18" charset="77"/>
              <a:ea typeface="Libre Baskerville"/>
              <a:cs typeface="Libre Baskerville"/>
              <a:sym typeface="Libre Baskerville"/>
            </a:endParaRPr>
          </a:p>
        </p:txBody>
      </p:sp>
      <p:pic>
        <p:nvPicPr>
          <p:cNvPr id="1280" name="Google Shape;1280;p108"/>
          <p:cNvPicPr preferRelativeResize="0"/>
          <p:nvPr/>
        </p:nvPicPr>
        <p:blipFill>
          <a:blip r:embed="rId4">
            <a:alphaModFix/>
          </a:blip>
          <a:stretch>
            <a:fillRect/>
          </a:stretch>
        </p:blipFill>
        <p:spPr>
          <a:xfrm>
            <a:off x="190487" y="1737311"/>
            <a:ext cx="5715000" cy="2838450"/>
          </a:xfrm>
          <a:prstGeom prst="rect">
            <a:avLst/>
          </a:prstGeom>
          <a:noFill/>
          <a:ln>
            <a:noFill/>
          </a:ln>
        </p:spPr>
      </p:pic>
      <p:sp>
        <p:nvSpPr>
          <p:cNvPr id="4" name="Google Shape;1242;p105">
            <a:extLst>
              <a:ext uri="{FF2B5EF4-FFF2-40B4-BE49-F238E27FC236}">
                <a16:creationId xmlns:a16="http://schemas.microsoft.com/office/drawing/2014/main" id="{0028FC8A-5DF5-11A9-E0A3-9E9BA140FF01}"/>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
        <p:nvSpPr>
          <p:cNvPr id="5" name="Google Shape;1247;p105">
            <a:extLst>
              <a:ext uri="{FF2B5EF4-FFF2-40B4-BE49-F238E27FC236}">
                <a16:creationId xmlns:a16="http://schemas.microsoft.com/office/drawing/2014/main" id="{2C509155-6972-F7F6-91D3-4A85C69729D6}"/>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10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289" name="Google Shape;1289;p109"/>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0" name="Google Shape;1290;p109"/>
          <p:cNvSpPr txBox="1"/>
          <p:nvPr/>
        </p:nvSpPr>
        <p:spPr>
          <a:xfrm>
            <a:off x="978355" y="1043884"/>
            <a:ext cx="10553246" cy="1139700"/>
          </a:xfrm>
          <a:prstGeom prst="rect">
            <a:avLst/>
          </a:prstGeom>
          <a:noFill/>
          <a:ln>
            <a:noFill/>
          </a:ln>
        </p:spPr>
        <p:txBody>
          <a:bodyPr spcFirstLastPara="1" wrap="square" lIns="0" tIns="30475" rIns="0" bIns="30475" anchor="ctr" anchorCtr="0">
            <a:noAutofit/>
          </a:bodyPr>
          <a:lstStyle/>
          <a:p>
            <a:pPr marL="0" marR="0" lvl="0" indent="0" algn="l" rtl="0">
              <a:lnSpc>
                <a:spcPct val="90000"/>
              </a:lnSpc>
              <a:spcBef>
                <a:spcPts val="0"/>
              </a:spcBef>
              <a:spcAft>
                <a:spcPts val="0"/>
              </a:spcAft>
              <a:buClr>
                <a:schemeClr val="dk1"/>
              </a:buClr>
              <a:buSzPts val="2400"/>
              <a:buFont typeface="Libre Baskerville"/>
              <a:buNone/>
            </a:pPr>
            <a:r>
              <a:rPr lang="en-US" sz="2400" dirty="0">
                <a:solidFill>
                  <a:schemeClr val="dk1"/>
                </a:solidFill>
                <a:latin typeface="Baskerville Old Face" panose="02020602080505020303" pitchFamily="18" charset="77"/>
                <a:ea typeface="Libre Baskerville"/>
                <a:cs typeface="Libre Baskerville"/>
                <a:sym typeface="Libre Baskerville"/>
              </a:rPr>
              <a:t>Learner agency: Navigating through a complex and uncertain world (OECD, 2018)</a:t>
            </a:r>
            <a:endParaRPr sz="1800" dirty="0">
              <a:solidFill>
                <a:schemeClr val="dk1"/>
              </a:solidFill>
              <a:latin typeface="Baskerville Old Face" panose="02020602080505020303" pitchFamily="18" charset="77"/>
              <a:sym typeface="Arial"/>
            </a:endParaRPr>
          </a:p>
        </p:txBody>
      </p:sp>
      <p:sp>
        <p:nvSpPr>
          <p:cNvPr id="1291" name="Google Shape;1291;p109"/>
          <p:cNvSpPr txBox="1"/>
          <p:nvPr/>
        </p:nvSpPr>
        <p:spPr>
          <a:xfrm>
            <a:off x="5591000" y="2243833"/>
            <a:ext cx="57180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660066"/>
                </a:solidFill>
                <a:latin typeface="Baskerville Old Face" panose="02020602080505020303" pitchFamily="18" charset="77"/>
              </a:rPr>
              <a:t>Future-ready students need to exercise agency, in their own education and throughout life</a:t>
            </a:r>
            <a:endParaRPr sz="2400" dirty="0">
              <a:solidFill>
                <a:srgbClr val="660066"/>
              </a:solidFill>
              <a:latin typeface="Baskerville Old Face" panose="02020602080505020303" pitchFamily="18" charset="77"/>
            </a:endParaRPr>
          </a:p>
        </p:txBody>
      </p:sp>
      <p:sp>
        <p:nvSpPr>
          <p:cNvPr id="1293" name="Google Shape;1293;p109"/>
          <p:cNvSpPr txBox="1"/>
          <p:nvPr/>
        </p:nvSpPr>
        <p:spPr>
          <a:xfrm>
            <a:off x="5591000" y="3576900"/>
            <a:ext cx="57180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latin typeface="Baskerville Old Face" panose="02020602080505020303" pitchFamily="18" charset="77"/>
              </a:rPr>
              <a:t>Agency implies a sense of responsibility to participate in the world and, in so doing, to influence people, events and circumstances for the better. </a:t>
            </a:r>
            <a:endParaRPr sz="2200" dirty="0">
              <a:latin typeface="Baskerville Old Face" panose="02020602080505020303" pitchFamily="18" charset="77"/>
            </a:endParaRPr>
          </a:p>
        </p:txBody>
      </p:sp>
      <p:pic>
        <p:nvPicPr>
          <p:cNvPr id="1294" name="Google Shape;1294;p109"/>
          <p:cNvPicPr preferRelativeResize="0"/>
          <p:nvPr/>
        </p:nvPicPr>
        <p:blipFill rotWithShape="1">
          <a:blip r:embed="rId4">
            <a:alphaModFix/>
          </a:blip>
          <a:srcRect t="18652"/>
          <a:stretch/>
        </p:blipFill>
        <p:spPr>
          <a:xfrm flipH="1">
            <a:off x="1383720" y="2075787"/>
            <a:ext cx="3344026" cy="3627126"/>
          </a:xfrm>
          <a:prstGeom prst="rect">
            <a:avLst/>
          </a:prstGeom>
          <a:noFill/>
          <a:ln>
            <a:noFill/>
          </a:ln>
        </p:spPr>
      </p:pic>
      <p:sp>
        <p:nvSpPr>
          <p:cNvPr id="4" name="Google Shape;1242;p105">
            <a:extLst>
              <a:ext uri="{FF2B5EF4-FFF2-40B4-BE49-F238E27FC236}">
                <a16:creationId xmlns:a16="http://schemas.microsoft.com/office/drawing/2014/main" id="{CDF285A2-31FB-5CB0-B893-68644BAFE96B}"/>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
        <p:nvSpPr>
          <p:cNvPr id="5" name="Google Shape;1247;p105">
            <a:extLst>
              <a:ext uri="{FF2B5EF4-FFF2-40B4-BE49-F238E27FC236}">
                <a16:creationId xmlns:a16="http://schemas.microsoft.com/office/drawing/2014/main" id="{3FFD0FFF-66E6-D9CD-84FC-D576F567AAB6}"/>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1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02" name="Google Shape;1302;p110"/>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3" name="Google Shape;1303;p110"/>
          <p:cNvSpPr txBox="1"/>
          <p:nvPr/>
        </p:nvSpPr>
        <p:spPr>
          <a:xfrm>
            <a:off x="905028" y="1430845"/>
            <a:ext cx="10340727" cy="1139700"/>
          </a:xfrm>
          <a:prstGeom prst="rect">
            <a:avLst/>
          </a:prstGeom>
          <a:noFill/>
          <a:ln>
            <a:noFill/>
          </a:ln>
        </p:spPr>
        <p:txBody>
          <a:bodyPr spcFirstLastPara="1" wrap="square" lIns="0" tIns="30475" rIns="0" bIns="30475" anchor="ctr" anchorCtr="0">
            <a:noAutofit/>
          </a:bodyPr>
          <a:lstStyle/>
          <a:p>
            <a:pPr marL="0" marR="0" lvl="0" indent="0" algn="just" rtl="0">
              <a:lnSpc>
                <a:spcPct val="90000"/>
              </a:lnSpc>
              <a:spcBef>
                <a:spcPts val="0"/>
              </a:spcBef>
              <a:spcAft>
                <a:spcPts val="0"/>
              </a:spcAft>
              <a:buClr>
                <a:schemeClr val="dk1"/>
              </a:buClr>
              <a:buSzPts val="2400"/>
              <a:buFont typeface="Libre Baskerville"/>
              <a:buNone/>
            </a:pPr>
            <a:r>
              <a:rPr lang="en-US" sz="2400" dirty="0">
                <a:solidFill>
                  <a:schemeClr val="dk1"/>
                </a:solidFill>
                <a:latin typeface="Baskerville Old Face" panose="02020602080505020303" pitchFamily="18" charset="77"/>
                <a:ea typeface="Libre Baskerville"/>
                <a:cs typeface="Libre Baskerville"/>
                <a:sym typeface="Libre Baskerville"/>
              </a:rPr>
              <a:t>To help enable agency, educators must acknowledge both learner’s individuality and set of relationships that affect learning. (OECD, 2018)</a:t>
            </a:r>
            <a:endParaRPr sz="1800" dirty="0">
              <a:solidFill>
                <a:schemeClr val="dk1"/>
              </a:solidFill>
              <a:latin typeface="Baskerville Old Face" panose="02020602080505020303" pitchFamily="18" charset="77"/>
              <a:sym typeface="Arial"/>
            </a:endParaRPr>
          </a:p>
        </p:txBody>
      </p:sp>
      <p:sp>
        <p:nvSpPr>
          <p:cNvPr id="1304" name="Google Shape;1304;p110"/>
          <p:cNvSpPr txBox="1"/>
          <p:nvPr/>
        </p:nvSpPr>
        <p:spPr>
          <a:xfrm>
            <a:off x="5466544" y="3047298"/>
            <a:ext cx="57180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latin typeface="Baskerville Old Face" panose="02020602080505020303" pitchFamily="18" charset="77"/>
              </a:rPr>
              <a:t>CO- AGENCY - the interactive, mutually supportive relationships that help learners to progress towards their valued goals.</a:t>
            </a:r>
            <a:endParaRPr sz="2800" dirty="0">
              <a:latin typeface="Baskerville Old Face" panose="02020602080505020303" pitchFamily="18" charset="77"/>
            </a:endParaRPr>
          </a:p>
        </p:txBody>
      </p:sp>
      <p:pic>
        <p:nvPicPr>
          <p:cNvPr id="1306" name="Google Shape;1306;p110"/>
          <p:cNvPicPr preferRelativeResize="0"/>
          <p:nvPr/>
        </p:nvPicPr>
        <p:blipFill rotWithShape="1">
          <a:blip r:embed="rId4">
            <a:alphaModFix/>
          </a:blip>
          <a:srcRect t="18652"/>
          <a:stretch/>
        </p:blipFill>
        <p:spPr>
          <a:xfrm flipH="1">
            <a:off x="1545960" y="2570545"/>
            <a:ext cx="3344026" cy="3627126"/>
          </a:xfrm>
          <a:prstGeom prst="rect">
            <a:avLst/>
          </a:prstGeom>
          <a:noFill/>
          <a:ln>
            <a:noFill/>
          </a:ln>
        </p:spPr>
      </p:pic>
      <p:sp>
        <p:nvSpPr>
          <p:cNvPr id="2" name="Google Shape;1247;p105">
            <a:extLst>
              <a:ext uri="{FF2B5EF4-FFF2-40B4-BE49-F238E27FC236}">
                <a16:creationId xmlns:a16="http://schemas.microsoft.com/office/drawing/2014/main" id="{F8507D5F-A552-A77A-9D1C-3B5EEEDDF799}"/>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
        <p:nvSpPr>
          <p:cNvPr id="5" name="Google Shape;1242;p105">
            <a:extLst>
              <a:ext uri="{FF2B5EF4-FFF2-40B4-BE49-F238E27FC236}">
                <a16:creationId xmlns:a16="http://schemas.microsoft.com/office/drawing/2014/main" id="{4A8126CC-408C-96A7-B0C5-61595088F893}"/>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333" name="Google Shape;1333;p1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35" name="Google Shape;1335;p113"/>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7" name="Google Shape;1337;p113"/>
          <p:cNvSpPr txBox="1"/>
          <p:nvPr/>
        </p:nvSpPr>
        <p:spPr>
          <a:xfrm>
            <a:off x="257692" y="1208100"/>
            <a:ext cx="11632902"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latin typeface="Baskerville Old Face" panose="02020602080505020303" pitchFamily="18" charset="77"/>
              </a:rPr>
              <a:t>COMPETENCIES TO TRANSFORM OUR SOCIETY AND SHAPE OUR FUTURE</a:t>
            </a:r>
            <a:endParaRPr sz="2400" dirty="0">
              <a:latin typeface="Baskerville Old Face" panose="02020602080505020303" pitchFamily="18" charset="77"/>
            </a:endParaRPr>
          </a:p>
          <a:p>
            <a:pPr marL="0" lvl="0" indent="0" algn="ctr" rtl="0">
              <a:spcBef>
                <a:spcPts val="0"/>
              </a:spcBef>
              <a:spcAft>
                <a:spcPts val="0"/>
              </a:spcAft>
              <a:buNone/>
            </a:pPr>
            <a:endParaRPr sz="2400" dirty="0">
              <a:latin typeface="Baskerville Old Face" panose="02020602080505020303" pitchFamily="18" charset="77"/>
            </a:endParaRPr>
          </a:p>
        </p:txBody>
      </p:sp>
      <p:grpSp>
        <p:nvGrpSpPr>
          <p:cNvPr id="1338" name="Google Shape;1338;p113"/>
          <p:cNvGrpSpPr/>
          <p:nvPr/>
        </p:nvGrpSpPr>
        <p:grpSpPr>
          <a:xfrm>
            <a:off x="904211" y="2108317"/>
            <a:ext cx="968658" cy="3281085"/>
            <a:chOff x="297639" y="2012295"/>
            <a:chExt cx="1142690" cy="3764871"/>
          </a:xfrm>
        </p:grpSpPr>
        <p:sp>
          <p:nvSpPr>
            <p:cNvPr id="1339" name="Google Shape;1339;p113"/>
            <p:cNvSpPr/>
            <p:nvPr/>
          </p:nvSpPr>
          <p:spPr>
            <a:xfrm>
              <a:off x="300629" y="2012295"/>
              <a:ext cx="1139700" cy="1139700"/>
            </a:xfrm>
            <a:prstGeom prst="ellipse">
              <a:avLst/>
            </a:prstGeom>
            <a:solidFill>
              <a:srgbClr val="741B4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0" name="Google Shape;1340;p113"/>
            <p:cNvSpPr/>
            <p:nvPr/>
          </p:nvSpPr>
          <p:spPr>
            <a:xfrm>
              <a:off x="297639" y="3334162"/>
              <a:ext cx="1139700" cy="1139700"/>
            </a:xfrm>
            <a:prstGeom prst="ellipse">
              <a:avLst/>
            </a:prstGeom>
            <a:solidFill>
              <a:srgbClr val="C27B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1" name="Google Shape;1341;p113"/>
            <p:cNvSpPr/>
            <p:nvPr/>
          </p:nvSpPr>
          <p:spPr>
            <a:xfrm>
              <a:off x="298568" y="4637466"/>
              <a:ext cx="1139700" cy="1139700"/>
            </a:xfrm>
            <a:prstGeom prst="ellipse">
              <a:avLst/>
            </a:prstGeom>
            <a:solidFill>
              <a:srgbClr val="D5A6B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42" name="Google Shape;1342;p113"/>
          <p:cNvSpPr txBox="1"/>
          <p:nvPr/>
        </p:nvSpPr>
        <p:spPr>
          <a:xfrm>
            <a:off x="2128026" y="1970538"/>
            <a:ext cx="3584958"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dirty="0">
              <a:solidFill>
                <a:srgbClr val="0A0090"/>
              </a:solidFill>
              <a:latin typeface="Baskerville Old Face" panose="02020602080505020303" pitchFamily="18" charset="77"/>
            </a:endParaRPr>
          </a:p>
          <a:p>
            <a:pPr marL="0" lvl="0" indent="0" algn="l" rtl="0">
              <a:spcBef>
                <a:spcPts val="0"/>
              </a:spcBef>
              <a:spcAft>
                <a:spcPts val="0"/>
              </a:spcAft>
              <a:buNone/>
            </a:pPr>
            <a:r>
              <a:rPr lang="en-US" sz="2800" dirty="0">
                <a:solidFill>
                  <a:srgbClr val="0A0090"/>
                </a:solidFill>
                <a:latin typeface="Baskerville Old Face" panose="02020602080505020303" pitchFamily="18" charset="77"/>
              </a:rPr>
              <a:t>Creating new value </a:t>
            </a:r>
            <a:endParaRPr sz="2800" dirty="0">
              <a:solidFill>
                <a:srgbClr val="0A0090"/>
              </a:solidFill>
              <a:latin typeface="Baskerville Old Face" panose="02020602080505020303" pitchFamily="18" charset="77"/>
            </a:endParaRPr>
          </a:p>
          <a:p>
            <a:pPr marL="0" lvl="0" indent="0" algn="l" rtl="0">
              <a:spcBef>
                <a:spcPts val="0"/>
              </a:spcBef>
              <a:spcAft>
                <a:spcPts val="0"/>
              </a:spcAft>
              <a:buNone/>
            </a:pPr>
            <a:endParaRPr sz="2800" dirty="0">
              <a:solidFill>
                <a:srgbClr val="0A0090"/>
              </a:solidFill>
              <a:latin typeface="Baskerville Old Face" panose="02020602080505020303" pitchFamily="18" charset="77"/>
            </a:endParaRPr>
          </a:p>
          <a:p>
            <a:pPr marL="0" lvl="0" indent="0" algn="l" rtl="0">
              <a:spcBef>
                <a:spcPts val="0"/>
              </a:spcBef>
              <a:spcAft>
                <a:spcPts val="0"/>
              </a:spcAft>
              <a:buNone/>
            </a:pPr>
            <a:r>
              <a:rPr lang="en-US" sz="2800" dirty="0">
                <a:solidFill>
                  <a:srgbClr val="0A0090"/>
                </a:solidFill>
                <a:latin typeface="Baskerville Old Face" panose="02020602080505020303" pitchFamily="18" charset="77"/>
              </a:rPr>
              <a:t>Reconciling tensions and dilemmas</a:t>
            </a:r>
            <a:endParaRPr sz="2800" dirty="0">
              <a:solidFill>
                <a:srgbClr val="0A0090"/>
              </a:solidFill>
              <a:latin typeface="Baskerville Old Face" panose="02020602080505020303" pitchFamily="18" charset="77"/>
            </a:endParaRPr>
          </a:p>
          <a:p>
            <a:pPr marL="0" lvl="0" indent="0" algn="l" rtl="0">
              <a:spcBef>
                <a:spcPts val="0"/>
              </a:spcBef>
              <a:spcAft>
                <a:spcPts val="0"/>
              </a:spcAft>
              <a:buNone/>
            </a:pPr>
            <a:endParaRPr sz="2800" dirty="0">
              <a:solidFill>
                <a:srgbClr val="0A0090"/>
              </a:solidFill>
              <a:latin typeface="Baskerville Old Face" panose="02020602080505020303" pitchFamily="18" charset="77"/>
            </a:endParaRPr>
          </a:p>
          <a:p>
            <a:pPr marL="0" lvl="0" indent="0" algn="l" rtl="0">
              <a:spcBef>
                <a:spcPts val="0"/>
              </a:spcBef>
              <a:spcAft>
                <a:spcPts val="0"/>
              </a:spcAft>
              <a:buNone/>
            </a:pPr>
            <a:r>
              <a:rPr lang="en-US" sz="2800" dirty="0">
                <a:solidFill>
                  <a:srgbClr val="0A0090"/>
                </a:solidFill>
                <a:latin typeface="Baskerville Old Face" panose="02020602080505020303" pitchFamily="18" charset="77"/>
              </a:rPr>
              <a:t>Taking responsibility</a:t>
            </a:r>
            <a:endParaRPr sz="2800" dirty="0">
              <a:solidFill>
                <a:srgbClr val="0A0090"/>
              </a:solidFill>
              <a:latin typeface="Baskerville Old Face" panose="02020602080505020303" pitchFamily="18" charset="77"/>
            </a:endParaRPr>
          </a:p>
        </p:txBody>
      </p:sp>
      <p:pic>
        <p:nvPicPr>
          <p:cNvPr id="1343" name="Google Shape;1343;p113"/>
          <p:cNvPicPr preferRelativeResize="0"/>
          <p:nvPr/>
        </p:nvPicPr>
        <p:blipFill>
          <a:blip r:embed="rId4">
            <a:alphaModFix/>
          </a:blip>
          <a:stretch>
            <a:fillRect/>
          </a:stretch>
        </p:blipFill>
        <p:spPr>
          <a:xfrm>
            <a:off x="5440175" y="2501099"/>
            <a:ext cx="6337843" cy="2225504"/>
          </a:xfrm>
          <a:prstGeom prst="rect">
            <a:avLst/>
          </a:prstGeom>
          <a:noFill/>
          <a:ln>
            <a:noFill/>
          </a:ln>
        </p:spPr>
      </p:pic>
      <p:sp>
        <p:nvSpPr>
          <p:cNvPr id="4" name="Google Shape;1242;p105">
            <a:extLst>
              <a:ext uri="{FF2B5EF4-FFF2-40B4-BE49-F238E27FC236}">
                <a16:creationId xmlns:a16="http://schemas.microsoft.com/office/drawing/2014/main" id="{1A5A2EA2-0C80-826A-1C4E-CEC1CB0084C9}"/>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
        <p:nvSpPr>
          <p:cNvPr id="5" name="Google Shape;1247;p105">
            <a:extLst>
              <a:ext uri="{FF2B5EF4-FFF2-40B4-BE49-F238E27FC236}">
                <a16:creationId xmlns:a16="http://schemas.microsoft.com/office/drawing/2014/main" id="{74E8F22A-65B4-8534-E0DA-C809C5AD65E1}"/>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p11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51" name="Google Shape;1351;p114"/>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3" name="Google Shape;1353;p114"/>
          <p:cNvSpPr txBox="1"/>
          <p:nvPr/>
        </p:nvSpPr>
        <p:spPr>
          <a:xfrm>
            <a:off x="1103725" y="1296943"/>
            <a:ext cx="10778400" cy="129263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400" dirty="0">
                <a:latin typeface="Baskerville Old Face" panose="02020602080505020303" pitchFamily="18" charset="77"/>
              </a:rPr>
              <a:t>Design principles for moving toward an eco-systemic change (OECD, 2018)</a:t>
            </a:r>
            <a:endParaRPr sz="2400" dirty="0">
              <a:latin typeface="Baskerville Old Face" panose="02020602080505020303" pitchFamily="18" charset="77"/>
            </a:endParaRPr>
          </a:p>
          <a:p>
            <a:pPr marL="0" lvl="0" indent="0" algn="just" rtl="0">
              <a:spcBef>
                <a:spcPts val="0"/>
              </a:spcBef>
              <a:spcAft>
                <a:spcPts val="0"/>
              </a:spcAft>
              <a:buNone/>
            </a:pPr>
            <a:endParaRPr lang="en-US" sz="2400" dirty="0">
              <a:latin typeface="Baskerville Old Face" panose="02020602080505020303" pitchFamily="18" charset="77"/>
            </a:endParaRPr>
          </a:p>
          <a:p>
            <a:pPr marL="0" lvl="0" indent="0" algn="just" rtl="0">
              <a:spcBef>
                <a:spcPts val="0"/>
              </a:spcBef>
              <a:spcAft>
                <a:spcPts val="0"/>
              </a:spcAft>
              <a:buNone/>
            </a:pPr>
            <a:r>
              <a:rPr lang="en-US" sz="2400" dirty="0">
                <a:latin typeface="Baskerville Old Face" panose="02020602080505020303" pitchFamily="18" charset="77"/>
              </a:rPr>
              <a:t>Concept, content and topic design:</a:t>
            </a:r>
            <a:endParaRPr sz="2400" dirty="0">
              <a:latin typeface="Baskerville Old Face" panose="02020602080505020303" pitchFamily="18" charset="77"/>
            </a:endParaRPr>
          </a:p>
        </p:txBody>
      </p:sp>
      <p:sp>
        <p:nvSpPr>
          <p:cNvPr id="2" name="Rectangle 1"/>
          <p:cNvSpPr/>
          <p:nvPr/>
        </p:nvSpPr>
        <p:spPr>
          <a:xfrm>
            <a:off x="1103725" y="2678417"/>
            <a:ext cx="10432466" cy="3170099"/>
          </a:xfrm>
          <a:prstGeom prst="rect">
            <a:avLst/>
          </a:prstGeom>
        </p:spPr>
        <p:txBody>
          <a:bodyPr wrap="square">
            <a:spAutoFit/>
          </a:bodyPr>
          <a:lstStyle/>
          <a:p>
            <a:pPr marL="88900" lvl="0">
              <a:buSzPts val="2200"/>
            </a:pPr>
            <a:r>
              <a:rPr lang="en-US" sz="2800" b="1" dirty="0">
                <a:solidFill>
                  <a:srgbClr val="FF0000"/>
                </a:solidFill>
                <a:latin typeface="Baskerville Old Face" panose="02020602080505020303" pitchFamily="18" charset="77"/>
              </a:rPr>
              <a:t>Student Agency. </a:t>
            </a:r>
            <a:r>
              <a:rPr lang="en-US" sz="1600" dirty="0">
                <a:latin typeface="Baskerville Old Face" panose="02020602080505020303" pitchFamily="18" charset="77"/>
              </a:rPr>
              <a:t>Curriculum designed around motivating students and recognizing their KSA, and values</a:t>
            </a:r>
            <a:endParaRPr lang="en-US" dirty="0">
              <a:latin typeface="Baskerville Old Face" panose="02020602080505020303" pitchFamily="18" charset="77"/>
            </a:endParaRPr>
          </a:p>
          <a:p>
            <a:pPr marL="88900" lvl="0">
              <a:buSzPts val="2200"/>
            </a:pPr>
            <a:r>
              <a:rPr lang="en-US" sz="2800" b="1" dirty="0">
                <a:solidFill>
                  <a:srgbClr val="008000"/>
                </a:solidFill>
                <a:latin typeface="Baskerville Old Face" panose="02020602080505020303" pitchFamily="18" charset="77"/>
              </a:rPr>
              <a:t>Rigor</a:t>
            </a:r>
            <a:r>
              <a:rPr lang="en-US" sz="2800" dirty="0">
                <a:solidFill>
                  <a:srgbClr val="008000"/>
                </a:solidFill>
                <a:latin typeface="Baskerville Old Face" panose="02020602080505020303" pitchFamily="18" charset="77"/>
              </a:rPr>
              <a:t>. </a:t>
            </a:r>
            <a:r>
              <a:rPr lang="en-US" sz="1600" dirty="0">
                <a:latin typeface="Baskerville Old Face" panose="02020602080505020303" pitchFamily="18" charset="77"/>
              </a:rPr>
              <a:t>Challenging and thought-provoking topics </a:t>
            </a:r>
            <a:endParaRPr lang="en-US" dirty="0">
              <a:latin typeface="Baskerville Old Face" panose="02020602080505020303" pitchFamily="18" charset="77"/>
            </a:endParaRPr>
          </a:p>
          <a:p>
            <a:pPr marL="88900" lvl="0">
              <a:buSzPts val="2200"/>
            </a:pPr>
            <a:r>
              <a:rPr lang="en-US" sz="2800" b="1" dirty="0">
                <a:solidFill>
                  <a:srgbClr val="660066"/>
                </a:solidFill>
                <a:latin typeface="Baskerville Old Face" panose="02020602080505020303" pitchFamily="18" charset="77"/>
              </a:rPr>
              <a:t>Focus</a:t>
            </a:r>
            <a:r>
              <a:rPr lang="en-US" b="1" dirty="0">
                <a:latin typeface="Baskerville Old Face" panose="02020602080505020303" pitchFamily="18" charset="77"/>
              </a:rPr>
              <a:t>. </a:t>
            </a:r>
            <a:r>
              <a:rPr lang="en-US" sz="1600" dirty="0">
                <a:latin typeface="Baskerville Old Face" panose="02020602080505020303" pitchFamily="18" charset="77"/>
              </a:rPr>
              <a:t>Relatively fewer topics per grade to ensure depth and quality learning</a:t>
            </a:r>
            <a:endParaRPr lang="en-US" dirty="0">
              <a:latin typeface="Baskerville Old Face" panose="02020602080505020303" pitchFamily="18" charset="77"/>
            </a:endParaRPr>
          </a:p>
          <a:p>
            <a:pPr marL="88900" lvl="0">
              <a:buSzPts val="2200"/>
            </a:pPr>
            <a:r>
              <a:rPr lang="en-US" sz="2800" b="1" dirty="0">
                <a:solidFill>
                  <a:srgbClr val="FF6600"/>
                </a:solidFill>
                <a:latin typeface="Baskerville Old Face" panose="02020602080505020303" pitchFamily="18" charset="77"/>
              </a:rPr>
              <a:t>Coherence. </a:t>
            </a:r>
            <a:r>
              <a:rPr lang="en-US" sz="1600" dirty="0">
                <a:latin typeface="Baskerville Old Face" panose="02020602080505020303" pitchFamily="18" charset="77"/>
              </a:rPr>
              <a:t>Logically sequenced topics enabling progression from basic to advanced</a:t>
            </a:r>
            <a:endParaRPr lang="en-US" dirty="0">
              <a:latin typeface="Baskerville Old Face" panose="02020602080505020303" pitchFamily="18" charset="77"/>
            </a:endParaRPr>
          </a:p>
          <a:p>
            <a:pPr marL="88900" lvl="0">
              <a:buSzPts val="2200"/>
            </a:pPr>
            <a:r>
              <a:rPr lang="en-US" sz="2800" b="1" dirty="0">
                <a:solidFill>
                  <a:srgbClr val="3366FF"/>
                </a:solidFill>
                <a:latin typeface="Baskerville Old Face" panose="02020602080505020303" pitchFamily="18" charset="77"/>
              </a:rPr>
              <a:t>Alignment. </a:t>
            </a:r>
            <a:r>
              <a:rPr lang="en-US" sz="1600" dirty="0">
                <a:latin typeface="Baskerville Old Face" panose="02020602080505020303" pitchFamily="18" charset="77"/>
              </a:rPr>
              <a:t>Curriculum aligned with teaching and assessment practices</a:t>
            </a:r>
            <a:endParaRPr lang="en-US" dirty="0">
              <a:latin typeface="Baskerville Old Face" panose="02020602080505020303" pitchFamily="18" charset="77"/>
            </a:endParaRPr>
          </a:p>
          <a:p>
            <a:pPr marL="88900" lvl="0">
              <a:buSzPts val="2200"/>
            </a:pPr>
            <a:r>
              <a:rPr lang="en-US" sz="2800" b="1" dirty="0">
                <a:solidFill>
                  <a:schemeClr val="accent4"/>
                </a:solidFill>
                <a:latin typeface="Baskerville Old Face" panose="02020602080505020303" pitchFamily="18" charset="77"/>
              </a:rPr>
              <a:t>Transferability. </a:t>
            </a:r>
            <a:r>
              <a:rPr lang="en-US" sz="1600" dirty="0">
                <a:latin typeface="Baskerville Old Face" panose="02020602080505020303" pitchFamily="18" charset="77"/>
              </a:rPr>
              <a:t>Higher priority to </a:t>
            </a:r>
            <a:r>
              <a:rPr lang="en-US" sz="1600" dirty="0" err="1">
                <a:latin typeface="Baskerville Old Face" panose="02020602080505020303" pitchFamily="18" charset="77"/>
              </a:rPr>
              <a:t>learnings</a:t>
            </a:r>
            <a:r>
              <a:rPr lang="en-US" sz="1600" dirty="0">
                <a:latin typeface="Baskerville Old Face" panose="02020602080505020303" pitchFamily="18" charset="77"/>
              </a:rPr>
              <a:t> that can be learned in one context and transferred to others</a:t>
            </a:r>
            <a:endParaRPr lang="en-US" dirty="0">
              <a:latin typeface="Baskerville Old Face" panose="02020602080505020303" pitchFamily="18" charset="77"/>
            </a:endParaRPr>
          </a:p>
          <a:p>
            <a:pPr marL="88900" lvl="0">
              <a:buSzPts val="2200"/>
            </a:pPr>
            <a:r>
              <a:rPr lang="en-US" sz="2800" b="1" dirty="0">
                <a:solidFill>
                  <a:srgbClr val="FD6FCF"/>
                </a:solidFill>
                <a:latin typeface="Baskerville Old Face" panose="02020602080505020303" pitchFamily="18" charset="77"/>
              </a:rPr>
              <a:t>Choice</a:t>
            </a:r>
            <a:r>
              <a:rPr lang="en-US" b="1" dirty="0">
                <a:latin typeface="Baskerville Old Face" panose="02020602080505020303" pitchFamily="18" charset="77"/>
              </a:rPr>
              <a:t>. </a:t>
            </a:r>
            <a:r>
              <a:rPr lang="en-US" sz="1600" dirty="0">
                <a:latin typeface="Baskerville Old Face" panose="02020602080505020303" pitchFamily="18" charset="77"/>
              </a:rPr>
              <a:t>Diverse topics and project options for students; opportunity to suggest their own project</a:t>
            </a:r>
            <a:endParaRPr lang="en-US" dirty="0">
              <a:latin typeface="Baskerville Old Face" panose="02020602080505020303" pitchFamily="18" charset="77"/>
            </a:endParaRPr>
          </a:p>
        </p:txBody>
      </p:sp>
      <p:sp>
        <p:nvSpPr>
          <p:cNvPr id="3" name="Google Shape;1247;p105">
            <a:extLst>
              <a:ext uri="{FF2B5EF4-FFF2-40B4-BE49-F238E27FC236}">
                <a16:creationId xmlns:a16="http://schemas.microsoft.com/office/drawing/2014/main" id="{973E5D8D-BFD8-5E18-84C5-4A5C4B2DD498}"/>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
        <p:nvSpPr>
          <p:cNvPr id="6" name="Google Shape;1242;p105">
            <a:extLst>
              <a:ext uri="{FF2B5EF4-FFF2-40B4-BE49-F238E27FC236}">
                <a16:creationId xmlns:a16="http://schemas.microsoft.com/office/drawing/2014/main" id="{90061AAC-7D91-41B9-12E6-2CB60048EBE2}"/>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11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61" name="Google Shape;1361;p115"/>
          <p:cNvSpPr/>
          <p:nvPr/>
        </p:nvSpPr>
        <p:spPr>
          <a:xfrm>
            <a:off x="6092301" y="68400"/>
            <a:ext cx="5439300" cy="11397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3" name="Google Shape;1363;p115"/>
          <p:cNvSpPr txBox="1"/>
          <p:nvPr/>
        </p:nvSpPr>
        <p:spPr>
          <a:xfrm>
            <a:off x="1027030" y="1345915"/>
            <a:ext cx="10778400"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latin typeface="Baskerville Old Face" panose="02020602080505020303" pitchFamily="18" charset="77"/>
              </a:rPr>
              <a:t>Design principles for moving toward an eco-systemic change (OECD, 2018)</a:t>
            </a:r>
            <a:endParaRPr sz="2200" dirty="0">
              <a:latin typeface="Baskerville Old Face" panose="02020602080505020303" pitchFamily="18" charset="77"/>
            </a:endParaRPr>
          </a:p>
          <a:p>
            <a:pPr marL="0" lvl="0" indent="0" algn="l" rtl="0">
              <a:spcBef>
                <a:spcPts val="0"/>
              </a:spcBef>
              <a:spcAft>
                <a:spcPts val="0"/>
              </a:spcAft>
              <a:buNone/>
            </a:pPr>
            <a:endParaRPr sz="2200" dirty="0">
              <a:latin typeface="Baskerville Old Face" panose="02020602080505020303" pitchFamily="18" charset="77"/>
            </a:endParaRPr>
          </a:p>
          <a:p>
            <a:pPr marL="0" lvl="0" indent="0" algn="l" rtl="0">
              <a:spcBef>
                <a:spcPts val="0"/>
              </a:spcBef>
              <a:spcAft>
                <a:spcPts val="0"/>
              </a:spcAft>
              <a:buNone/>
            </a:pPr>
            <a:r>
              <a:rPr lang="en-US" sz="2200" b="1" dirty="0">
                <a:latin typeface="Baskerville Old Face" panose="02020602080505020303" pitchFamily="18" charset="77"/>
              </a:rPr>
              <a:t>Process Design:</a:t>
            </a:r>
            <a:endParaRPr sz="2200" b="1" dirty="0">
              <a:latin typeface="Baskerville Old Face" panose="02020602080505020303" pitchFamily="18" charset="77"/>
            </a:endParaRPr>
          </a:p>
          <a:p>
            <a:pPr marL="88900" lvl="0" algn="l" rtl="0">
              <a:lnSpc>
                <a:spcPct val="110000"/>
              </a:lnSpc>
              <a:spcBef>
                <a:spcPts val="0"/>
              </a:spcBef>
              <a:spcAft>
                <a:spcPts val="0"/>
              </a:spcAft>
              <a:buSzPts val="2200"/>
            </a:pPr>
            <a:r>
              <a:rPr lang="en-US" sz="2800" b="1" dirty="0">
                <a:solidFill>
                  <a:srgbClr val="FFC000"/>
                </a:solidFill>
                <a:latin typeface="Baskerville Old Face" panose="02020602080505020303" pitchFamily="18" charset="77"/>
              </a:rPr>
              <a:t>Teacher Agency. </a:t>
            </a:r>
            <a:r>
              <a:rPr lang="en-US" sz="2000" dirty="0">
                <a:latin typeface="Baskerville Old Face" panose="02020602080505020303" pitchFamily="18" charset="77"/>
              </a:rPr>
              <a:t>Empowered educators to deliver curriculum effectively</a:t>
            </a:r>
            <a:endParaRPr sz="2000" dirty="0">
              <a:latin typeface="Baskerville Old Face" panose="02020602080505020303" pitchFamily="18" charset="77"/>
            </a:endParaRPr>
          </a:p>
          <a:p>
            <a:pPr marL="88900" lvl="0" algn="l" rtl="0">
              <a:lnSpc>
                <a:spcPct val="110000"/>
              </a:lnSpc>
              <a:spcBef>
                <a:spcPts val="0"/>
              </a:spcBef>
              <a:spcAft>
                <a:spcPts val="0"/>
              </a:spcAft>
              <a:buSzPts val="2200"/>
            </a:pPr>
            <a:r>
              <a:rPr lang="en-US" sz="2800" b="1" dirty="0">
                <a:solidFill>
                  <a:srgbClr val="FD6FCF"/>
                </a:solidFill>
                <a:latin typeface="Baskerville Old Face" panose="02020602080505020303" pitchFamily="18" charset="77"/>
              </a:rPr>
              <a:t>Authenticity. </a:t>
            </a:r>
            <a:r>
              <a:rPr lang="en-US" sz="2000" dirty="0">
                <a:latin typeface="Baskerville Old Face" panose="02020602080505020303" pitchFamily="18" charset="77"/>
              </a:rPr>
              <a:t>Ability of learners to link learning experiences to real world</a:t>
            </a:r>
            <a:endParaRPr sz="2000" dirty="0">
              <a:latin typeface="Baskerville Old Face" panose="02020602080505020303" pitchFamily="18" charset="77"/>
            </a:endParaRPr>
          </a:p>
          <a:p>
            <a:pPr marL="88900" lvl="0" algn="l" rtl="0">
              <a:lnSpc>
                <a:spcPct val="110000"/>
              </a:lnSpc>
              <a:spcBef>
                <a:spcPts val="0"/>
              </a:spcBef>
              <a:spcAft>
                <a:spcPts val="0"/>
              </a:spcAft>
              <a:buSzPts val="2200"/>
            </a:pPr>
            <a:r>
              <a:rPr lang="en-US" sz="2800" b="1" dirty="0">
                <a:solidFill>
                  <a:srgbClr val="660066"/>
                </a:solidFill>
                <a:latin typeface="Baskerville Old Face" panose="02020602080505020303" pitchFamily="18" charset="77"/>
              </a:rPr>
              <a:t>Inter-relation.</a:t>
            </a:r>
            <a:r>
              <a:rPr lang="en-US" sz="2200" b="1" dirty="0">
                <a:latin typeface="Baskerville Old Face" panose="02020602080505020303" pitchFamily="18" charset="77"/>
              </a:rPr>
              <a:t> </a:t>
            </a:r>
            <a:r>
              <a:rPr lang="en-US" sz="2000" dirty="0">
                <a:latin typeface="Baskerville Old Face" panose="02020602080505020303" pitchFamily="18" charset="77"/>
              </a:rPr>
              <a:t>Learners are </a:t>
            </a:r>
            <a:r>
              <a:rPr lang="en-US" sz="2000" dirty="0" err="1">
                <a:latin typeface="Baskerville Old Face" panose="02020602080505020303" pitchFamily="18" charset="77"/>
              </a:rPr>
              <a:t>opportuned</a:t>
            </a:r>
            <a:r>
              <a:rPr lang="en-US" sz="2000" dirty="0">
                <a:latin typeface="Baskerville Old Face" panose="02020602080505020303" pitchFamily="18" charset="77"/>
              </a:rPr>
              <a:t> to connect topics across disciplines</a:t>
            </a:r>
            <a:endParaRPr sz="2000" dirty="0">
              <a:latin typeface="Baskerville Old Face" panose="02020602080505020303" pitchFamily="18" charset="77"/>
            </a:endParaRPr>
          </a:p>
          <a:p>
            <a:pPr marL="88900" lvl="0" rtl="0">
              <a:lnSpc>
                <a:spcPct val="110000"/>
              </a:lnSpc>
              <a:spcBef>
                <a:spcPts val="0"/>
              </a:spcBef>
              <a:spcAft>
                <a:spcPts val="0"/>
              </a:spcAft>
              <a:buSzPts val="2200"/>
            </a:pPr>
            <a:r>
              <a:rPr lang="en-US" sz="2800" b="1" dirty="0">
                <a:solidFill>
                  <a:schemeClr val="accent2"/>
                </a:solidFill>
                <a:latin typeface="Baskerville Old Face" panose="02020602080505020303" pitchFamily="18" charset="77"/>
              </a:rPr>
              <a:t>Flexibility.</a:t>
            </a:r>
            <a:r>
              <a:rPr lang="en-US" sz="2800" dirty="0">
                <a:solidFill>
                  <a:schemeClr val="accent2"/>
                </a:solidFill>
                <a:latin typeface="Baskerville Old Face" panose="02020602080505020303" pitchFamily="18" charset="77"/>
              </a:rPr>
              <a:t> </a:t>
            </a:r>
            <a:r>
              <a:rPr lang="en-US" sz="2000" dirty="0">
                <a:latin typeface="Baskerville Old Face" panose="02020602080505020303" pitchFamily="18" charset="77"/>
              </a:rPr>
              <a:t>“adaptable and dynamic” curriculum that reflects evolving societal requirements and learning needs. </a:t>
            </a:r>
            <a:endParaRPr sz="2000" dirty="0">
              <a:latin typeface="Baskerville Old Face" panose="02020602080505020303" pitchFamily="18" charset="77"/>
            </a:endParaRPr>
          </a:p>
          <a:p>
            <a:pPr marL="88900" lvl="0" algn="l" rtl="0">
              <a:lnSpc>
                <a:spcPct val="110000"/>
              </a:lnSpc>
              <a:spcBef>
                <a:spcPts val="0"/>
              </a:spcBef>
              <a:spcAft>
                <a:spcPts val="0"/>
              </a:spcAft>
              <a:buSzPts val="2200"/>
            </a:pPr>
            <a:r>
              <a:rPr lang="en-US" sz="2800" b="1" dirty="0">
                <a:solidFill>
                  <a:schemeClr val="accent6">
                    <a:lumMod val="75000"/>
                  </a:schemeClr>
                </a:solidFill>
                <a:latin typeface="Baskerville Old Face" panose="02020602080505020303" pitchFamily="18" charset="77"/>
              </a:rPr>
              <a:t>Engagement. </a:t>
            </a:r>
            <a:r>
              <a:rPr lang="en-US" sz="2000" dirty="0">
                <a:latin typeface="Baskerville Old Face" panose="02020602080505020303" pitchFamily="18" charset="77"/>
              </a:rPr>
              <a:t>Teachers, students and other stakeholders are involved in the development of curriculum to ensure ownership of implementation</a:t>
            </a:r>
            <a:endParaRPr sz="2000" dirty="0">
              <a:latin typeface="Baskerville Old Face" panose="02020602080505020303" pitchFamily="18" charset="77"/>
            </a:endParaRPr>
          </a:p>
        </p:txBody>
      </p:sp>
      <p:sp>
        <p:nvSpPr>
          <p:cNvPr id="2" name="Google Shape;1247;p105">
            <a:extLst>
              <a:ext uri="{FF2B5EF4-FFF2-40B4-BE49-F238E27FC236}">
                <a16:creationId xmlns:a16="http://schemas.microsoft.com/office/drawing/2014/main" id="{FD5663E3-4E66-E28A-1C9D-C99768375DB6}"/>
              </a:ext>
            </a:extLst>
          </p:cNvPr>
          <p:cNvSpPr txBox="1"/>
          <p:nvPr/>
        </p:nvSpPr>
        <p:spPr>
          <a:xfrm>
            <a:off x="1721111" y="6500484"/>
            <a:ext cx="10580071" cy="369235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900" dirty="0" err="1">
                <a:solidFill>
                  <a:schemeClr val="dk1"/>
                </a:solidFill>
                <a:latin typeface="Baskerville Old Face" panose="02020602080505020303" pitchFamily="18" charset="77"/>
                <a:sym typeface="Arial"/>
              </a:rPr>
              <a:t>Source</a:t>
            </a:r>
            <a:r>
              <a:rPr lang="en-US" sz="900" dirty="0" err="1">
                <a:solidFill>
                  <a:schemeClr val="dk1"/>
                </a:solidFill>
                <a:latin typeface="Baskerville Old Face" panose="02020602080505020303" pitchFamily="18" charset="77"/>
              </a:rPr>
              <a:t>:https</a:t>
            </a:r>
            <a:r>
              <a:rPr lang="en-US" sz="900" dirty="0">
                <a:solidFill>
                  <a:schemeClr val="dk1"/>
                </a:solidFill>
                <a:latin typeface="Baskerville Old Face" panose="02020602080505020303" pitchFamily="18" charset="77"/>
              </a:rPr>
              <a:t>://</a:t>
            </a:r>
            <a:r>
              <a:rPr lang="en-US" sz="900" dirty="0" err="1">
                <a:solidFill>
                  <a:schemeClr val="dk1"/>
                </a:solidFill>
                <a:latin typeface="Baskerville Old Face" panose="02020602080505020303" pitchFamily="18" charset="77"/>
              </a:rPr>
              <a:t>www.oecd.org</a:t>
            </a:r>
            <a:r>
              <a:rPr lang="en-US" sz="900" dirty="0">
                <a:solidFill>
                  <a:schemeClr val="dk1"/>
                </a:solidFill>
                <a:latin typeface="Baskerville Old Face" panose="02020602080505020303" pitchFamily="18" charset="77"/>
              </a:rPr>
              <a:t>/education/2030/E2030%20Position%20Paper%20(05.04.2018).</a:t>
            </a:r>
            <a:r>
              <a:rPr lang="en-US" sz="900" dirty="0" err="1">
                <a:solidFill>
                  <a:schemeClr val="dk1"/>
                </a:solidFill>
                <a:latin typeface="Baskerville Old Face" panose="02020602080505020303" pitchFamily="18" charset="77"/>
              </a:rPr>
              <a:t>pdf?fbclid</a:t>
            </a:r>
            <a:r>
              <a:rPr lang="en-US" sz="900" dirty="0">
                <a:solidFill>
                  <a:schemeClr val="dk1"/>
                </a:solidFill>
                <a:latin typeface="Baskerville Old Face" panose="02020602080505020303" pitchFamily="18" charset="77"/>
              </a:rPr>
              <a:t>=IwAR0GeW56JF06cZlpDZ7QXzSFkiHm2Kln9WOjTmdFxYE4-lfe9vhCCEHjVeI</a:t>
            </a:r>
            <a:endParaRPr sz="900" dirty="0">
              <a:solidFill>
                <a:schemeClr val="dk1"/>
              </a:solidFill>
              <a:latin typeface="Baskerville Old Face" panose="02020602080505020303" pitchFamily="18" charset="77"/>
              <a:sym typeface="Arial"/>
            </a:endParaRPr>
          </a:p>
        </p:txBody>
      </p:sp>
      <p:sp>
        <p:nvSpPr>
          <p:cNvPr id="8" name="Google Shape;1242;p105">
            <a:extLst>
              <a:ext uri="{FF2B5EF4-FFF2-40B4-BE49-F238E27FC236}">
                <a16:creationId xmlns:a16="http://schemas.microsoft.com/office/drawing/2014/main" id="{D8321FC1-0D97-818A-D2CC-96D21CEB2632}"/>
              </a:ext>
            </a:extLst>
          </p:cNvPr>
          <p:cNvSpPr txBox="1">
            <a:spLocks/>
          </p:cNvSpPr>
          <p:nvPr/>
        </p:nvSpPr>
        <p:spPr>
          <a:xfrm>
            <a:off x="1821640" y="519715"/>
            <a:ext cx="8866500" cy="826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2800"/>
            </a:pPr>
            <a:r>
              <a:rPr lang="en-US" sz="3600" b="1" dirty="0">
                <a:solidFill>
                  <a:srgbClr val="000090"/>
                </a:solidFill>
                <a:latin typeface="Baskerville Old Face" panose="02020602080505020303" pitchFamily="18" charset="77"/>
                <a:ea typeface="Libre Baskerville"/>
                <a:cs typeface="Libre Baskerville"/>
                <a:sym typeface="Libre Baskerville"/>
              </a:rPr>
              <a:t>OECD LEARNING FRAMEWORK 2030 </a:t>
            </a:r>
            <a:endParaRPr lang="en-US" sz="4400" dirty="0">
              <a:solidFill>
                <a:srgbClr val="00206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6"/>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72" name="Google Shape;472;p56"/>
          <p:cNvPicPr preferRelativeResize="0"/>
          <p:nvPr/>
        </p:nvPicPr>
        <p:blipFill rotWithShape="1">
          <a:blip r:embed="rId4">
            <a:alphaModFix/>
          </a:blip>
          <a:srcRect/>
          <a:stretch/>
        </p:blipFill>
        <p:spPr>
          <a:xfrm>
            <a:off x="1201376" y="1717329"/>
            <a:ext cx="4680159" cy="3693990"/>
          </a:xfrm>
          <a:prstGeom prst="rect">
            <a:avLst/>
          </a:prstGeom>
          <a:noFill/>
          <a:ln>
            <a:noFill/>
          </a:ln>
        </p:spPr>
      </p:pic>
      <p:sp>
        <p:nvSpPr>
          <p:cNvPr id="473" name="Google Shape;473;p56"/>
          <p:cNvSpPr txBox="1"/>
          <p:nvPr/>
        </p:nvSpPr>
        <p:spPr>
          <a:xfrm>
            <a:off x="1773879" y="364907"/>
            <a:ext cx="8644242"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rgbClr val="0A0090"/>
                </a:solidFill>
                <a:latin typeface="Baskerville Old Face" panose="02020602080505020303" pitchFamily="18" charset="77"/>
                <a:ea typeface="Libre Baskerville"/>
                <a:cs typeface="Libre Baskerville"/>
                <a:sym typeface="Libre Baskerville"/>
              </a:rPr>
              <a:t>What is Futures Thinking?</a:t>
            </a:r>
            <a:endParaRPr sz="1600" dirty="0">
              <a:solidFill>
                <a:srgbClr val="0A0090"/>
              </a:solidFill>
              <a:latin typeface="Baskerville Old Face" panose="02020602080505020303" pitchFamily="18" charset="77"/>
            </a:endParaRPr>
          </a:p>
        </p:txBody>
      </p:sp>
      <p:sp>
        <p:nvSpPr>
          <p:cNvPr id="474" name="Google Shape;474;p56"/>
          <p:cNvSpPr txBox="1"/>
          <p:nvPr/>
        </p:nvSpPr>
        <p:spPr>
          <a:xfrm>
            <a:off x="6043055" y="2299362"/>
            <a:ext cx="4947569" cy="25299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40" dirty="0">
                <a:solidFill>
                  <a:schemeClr val="dk1"/>
                </a:solidFill>
                <a:latin typeface="Baskerville Old Face" panose="02020602080505020303" pitchFamily="18" charset="77"/>
                <a:ea typeface="Libre Baskerville"/>
                <a:cs typeface="Libre Baskerville"/>
                <a:sym typeface="Libre Baskerville"/>
              </a:rPr>
              <a:t>‘Futures’ is an approach to identifying long term issues and challenges shaping the future development of a policy area and to exploring their implications for policy development. </a:t>
            </a:r>
            <a:endParaRPr dirty="0">
              <a:latin typeface="Baskerville Old Face" panose="02020602080505020303" pitchFamily="18" charset="77"/>
            </a:endParaRPr>
          </a:p>
        </p:txBody>
      </p:sp>
      <p:sp>
        <p:nvSpPr>
          <p:cNvPr id="475" name="Google Shape;475;p56"/>
          <p:cNvSpPr txBox="1"/>
          <p:nvPr/>
        </p:nvSpPr>
        <p:spPr>
          <a:xfrm>
            <a:off x="1989365" y="6360228"/>
            <a:ext cx="821326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Baskerville Old Face" panose="02020602080505020303" pitchFamily="18" charset="77"/>
                <a:ea typeface="Libre Baskerville"/>
                <a:cs typeface="Libre Baskerville"/>
                <a:sym typeface="Libre Baskerville"/>
              </a:rPr>
              <a:t>Government Office for Science, The Futures Toolkit, 2017 </a:t>
            </a:r>
            <a:endParaRPr sz="1200" dirty="0">
              <a:latin typeface="Baskerville Old Face" panose="02020602080505020303" pitchFamily="18" charset="77"/>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1433" name="Google Shape;1433;p121"/>
          <p:cNvPicPr preferRelativeResize="0"/>
          <p:nvPr/>
        </p:nvPicPr>
        <p:blipFill>
          <a:blip r:embed="rId3">
            <a:alphaModFix/>
          </a:blip>
          <a:stretch>
            <a:fillRect/>
          </a:stretch>
        </p:blipFill>
        <p:spPr>
          <a:xfrm>
            <a:off x="-27" y="0"/>
            <a:ext cx="12192000" cy="6881462"/>
          </a:xfrm>
          <a:prstGeom prst="rect">
            <a:avLst/>
          </a:prstGeom>
          <a:noFill/>
          <a:ln>
            <a:noFill/>
          </a:ln>
        </p:spPr>
      </p:pic>
      <p:pic>
        <p:nvPicPr>
          <p:cNvPr id="1434" name="Google Shape;1434;p121" descr="181907401_560690188616357_3960351115374211768_n (1).jpg"/>
          <p:cNvPicPr preferRelativeResize="0"/>
          <p:nvPr/>
        </p:nvPicPr>
        <p:blipFill rotWithShape="1">
          <a:blip r:embed="rId4">
            <a:alphaModFix/>
          </a:blip>
          <a:srcRect/>
          <a:stretch/>
        </p:blipFill>
        <p:spPr>
          <a:xfrm>
            <a:off x="2934135" y="883692"/>
            <a:ext cx="6323675" cy="5090615"/>
          </a:xfrm>
          <a:prstGeom prst="rect">
            <a:avLst/>
          </a:prstGeom>
          <a:noFill/>
          <a:ln>
            <a:noFill/>
          </a:ln>
          <a:effectLst>
            <a:outerShdw blurRad="63500" sx="102000" sy="102000" algn="ctr" rotWithShape="0">
              <a:prstClr val="black">
                <a:alpha val="40000"/>
              </a:prst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Google Shape;1458;p123"/>
          <p:cNvPicPr preferRelativeResize="0"/>
          <p:nvPr/>
        </p:nvPicPr>
        <p:blipFill>
          <a:blip r:embed="rId3">
            <a:alphaModFix/>
          </a:blip>
          <a:stretch>
            <a:fillRect/>
          </a:stretch>
        </p:blipFill>
        <p:spPr>
          <a:xfrm>
            <a:off x="-27" y="9798"/>
            <a:ext cx="12192000" cy="6858016"/>
          </a:xfrm>
          <a:prstGeom prst="rect">
            <a:avLst/>
          </a:prstGeom>
          <a:noFill/>
          <a:ln>
            <a:noFill/>
          </a:ln>
        </p:spPr>
      </p:pic>
      <p:grpSp>
        <p:nvGrpSpPr>
          <p:cNvPr id="1461" name="Google Shape;1461;p123"/>
          <p:cNvGrpSpPr/>
          <p:nvPr/>
        </p:nvGrpSpPr>
        <p:grpSpPr>
          <a:xfrm>
            <a:off x="416228" y="2509308"/>
            <a:ext cx="11358625" cy="3407701"/>
            <a:chOff x="-1" y="448687"/>
            <a:chExt cx="11358625" cy="2534789"/>
          </a:xfrm>
        </p:grpSpPr>
        <p:sp>
          <p:nvSpPr>
            <p:cNvPr id="1462" name="Google Shape;1462;p123"/>
            <p:cNvSpPr/>
            <p:nvPr/>
          </p:nvSpPr>
          <p:spPr>
            <a:xfrm>
              <a:off x="-1" y="523644"/>
              <a:ext cx="1426703" cy="1167000"/>
            </a:xfrm>
            <a:prstGeom prst="ellipse">
              <a:avLst/>
            </a:prstGeom>
            <a:solidFill>
              <a:schemeClr val="accent1">
                <a:alpha val="498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kerville Old Face" panose="02020602080505020303" pitchFamily="18" charset="77"/>
              </a:endParaRPr>
            </a:p>
          </p:txBody>
        </p:sp>
        <p:sp>
          <p:nvSpPr>
            <p:cNvPr id="1463" name="Google Shape;1463;p123"/>
            <p:cNvSpPr/>
            <p:nvPr/>
          </p:nvSpPr>
          <p:spPr>
            <a:xfrm>
              <a:off x="4499" y="595212"/>
              <a:ext cx="10867500" cy="11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kerville Old Face" panose="02020602080505020303" pitchFamily="18" charset="77"/>
              </a:endParaRPr>
            </a:p>
          </p:txBody>
        </p:sp>
        <p:sp>
          <p:nvSpPr>
            <p:cNvPr id="1464" name="Google Shape;1464;p123"/>
            <p:cNvSpPr txBox="1"/>
            <p:nvPr/>
          </p:nvSpPr>
          <p:spPr>
            <a:xfrm>
              <a:off x="491124" y="448687"/>
              <a:ext cx="10867500" cy="1517818"/>
            </a:xfrm>
            <a:prstGeom prst="rect">
              <a:avLst/>
            </a:prstGeom>
            <a:noFill/>
            <a:ln>
              <a:noFill/>
            </a:ln>
          </p:spPr>
          <p:txBody>
            <a:bodyPr spcFirstLastPara="1" wrap="square" lIns="0" tIns="30475" rIns="0" bIns="30475" anchor="ctr" anchorCtr="0">
              <a:noAutofit/>
            </a:bodyPr>
            <a:lstStyle/>
            <a:p>
              <a:pPr marL="0" marR="0" lvl="0" indent="0" algn="l" rtl="0">
                <a:lnSpc>
                  <a:spcPct val="90000"/>
                </a:lnSpc>
                <a:spcBef>
                  <a:spcPts val="0"/>
                </a:spcBef>
                <a:spcAft>
                  <a:spcPts val="0"/>
                </a:spcAft>
                <a:buClr>
                  <a:srgbClr val="222222"/>
                </a:buClr>
                <a:buSzPts val="2400"/>
                <a:buFont typeface="Arial"/>
                <a:buNone/>
              </a:pPr>
              <a:r>
                <a:rPr lang="en-US" sz="3600" baseline="30000" dirty="0">
                  <a:solidFill>
                    <a:srgbClr val="000090"/>
                  </a:solidFill>
                  <a:latin typeface="Baskerville Old Face" panose="02020602080505020303" pitchFamily="18" charset="77"/>
                  <a:ea typeface="Libre Baskerville"/>
                  <a:cs typeface="Libre Baskerville"/>
                  <a:sym typeface="Libre Baskerville"/>
                </a:rPr>
                <a:t>Many other countries in Asia and the Pacific, indigenous concepts abound that are rich in cultural and social contexts, which may be harnessed to build up a futures thinking framework for the education sector.</a:t>
              </a:r>
              <a:endParaRPr sz="3600" baseline="30000" dirty="0">
                <a:solidFill>
                  <a:srgbClr val="000090"/>
                </a:solidFill>
                <a:latin typeface="Baskerville Old Face" panose="02020602080505020303" pitchFamily="18" charset="77"/>
              </a:endParaRPr>
            </a:p>
          </p:txBody>
        </p:sp>
        <p:sp>
          <p:nvSpPr>
            <p:cNvPr id="1465" name="Google Shape;1465;p123"/>
            <p:cNvSpPr/>
            <p:nvPr/>
          </p:nvSpPr>
          <p:spPr>
            <a:xfrm>
              <a:off x="0" y="1678632"/>
              <a:ext cx="1550598" cy="1167000"/>
            </a:xfrm>
            <a:prstGeom prst="ellipse">
              <a:avLst/>
            </a:prstGeom>
            <a:solidFill>
              <a:schemeClr val="accent1">
                <a:alpha val="498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kerville Old Face" panose="02020602080505020303" pitchFamily="18" charset="77"/>
              </a:endParaRPr>
            </a:p>
          </p:txBody>
        </p:sp>
        <p:sp>
          <p:nvSpPr>
            <p:cNvPr id="1466" name="Google Shape;1466;p123"/>
            <p:cNvSpPr/>
            <p:nvPr/>
          </p:nvSpPr>
          <p:spPr>
            <a:xfrm>
              <a:off x="92953" y="1762326"/>
              <a:ext cx="10690800" cy="11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kerville Old Face" panose="02020602080505020303" pitchFamily="18" charset="77"/>
              </a:endParaRPr>
            </a:p>
          </p:txBody>
        </p:sp>
        <p:sp>
          <p:nvSpPr>
            <p:cNvPr id="1467" name="Google Shape;1467;p123"/>
            <p:cNvSpPr txBox="1"/>
            <p:nvPr/>
          </p:nvSpPr>
          <p:spPr>
            <a:xfrm>
              <a:off x="491128" y="1816476"/>
              <a:ext cx="10351562" cy="1167000"/>
            </a:xfrm>
            <a:prstGeom prst="rect">
              <a:avLst/>
            </a:prstGeom>
            <a:noFill/>
            <a:ln>
              <a:noFill/>
            </a:ln>
          </p:spPr>
          <p:txBody>
            <a:bodyPr spcFirstLastPara="1" wrap="square" lIns="0" tIns="30475" rIns="0" bIns="30475" anchor="ctr" anchorCtr="0">
              <a:noAutofit/>
            </a:bodyPr>
            <a:lstStyle/>
            <a:p>
              <a:pPr marL="0" marR="0" lvl="0" indent="0" algn="l" rtl="0">
                <a:lnSpc>
                  <a:spcPct val="90000"/>
                </a:lnSpc>
                <a:spcBef>
                  <a:spcPts val="0"/>
                </a:spcBef>
                <a:spcAft>
                  <a:spcPts val="0"/>
                </a:spcAft>
                <a:buNone/>
              </a:pPr>
              <a:r>
                <a:rPr lang="en-US" sz="3600" baseline="30000" dirty="0">
                  <a:solidFill>
                    <a:srgbClr val="000090"/>
                  </a:solidFill>
                  <a:latin typeface="Baskerville Old Face" panose="02020602080505020303" pitchFamily="18" charset="77"/>
                  <a:ea typeface="Libre Baskerville"/>
                  <a:cs typeface="Libre Baskerville"/>
                  <a:sym typeface="Libre Baskerville"/>
                </a:rPr>
                <a:t>It is only through going back to our indigenous roots that we find local wisdom in our own country</a:t>
              </a:r>
              <a:endParaRPr sz="3600" dirty="0">
                <a:solidFill>
                  <a:srgbClr val="000090"/>
                </a:solidFill>
                <a:latin typeface="Baskerville Old Face" panose="02020602080505020303" pitchFamily="18" charset="77"/>
              </a:endParaRPr>
            </a:p>
          </p:txBody>
        </p:sp>
      </p:grpSp>
      <p:sp>
        <p:nvSpPr>
          <p:cNvPr id="14" name="Google Shape;1441;p122">
            <a:extLst>
              <a:ext uri="{FF2B5EF4-FFF2-40B4-BE49-F238E27FC236}">
                <a16:creationId xmlns:a16="http://schemas.microsoft.com/office/drawing/2014/main" id="{2C0035A8-A89A-4FEA-83D9-A23B83358764}"/>
              </a:ext>
            </a:extLst>
          </p:cNvPr>
          <p:cNvSpPr txBox="1">
            <a:spLocks/>
          </p:cNvSpPr>
          <p:nvPr/>
        </p:nvSpPr>
        <p:spPr>
          <a:xfrm>
            <a:off x="1523553" y="1204649"/>
            <a:ext cx="8831700" cy="1373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2800"/>
              <a:buFont typeface="Libre Baskerville"/>
              <a:buNone/>
            </a:pPr>
            <a:r>
              <a:rPr lang="en-US" sz="3200" b="1" dirty="0">
                <a:solidFill>
                  <a:srgbClr val="0A0090"/>
                </a:solidFill>
                <a:latin typeface="Baskerville Old Face" panose="02020602080505020303" pitchFamily="18" charset="77"/>
                <a:ea typeface="Libre Baskerville"/>
                <a:cs typeface="Libre Baskerville"/>
                <a:sym typeface="Libre Baskerville"/>
              </a:rPr>
              <a:t>Thus: </a:t>
            </a:r>
            <a:r>
              <a:rPr lang="en-US" sz="3200" b="1" dirty="0" err="1">
                <a:solidFill>
                  <a:srgbClr val="0A0090"/>
                </a:solidFill>
                <a:latin typeface="Baskerville Old Face" panose="02020602080505020303" pitchFamily="18" charset="77"/>
                <a:ea typeface="Libre Baskerville"/>
                <a:cs typeface="Libre Baskerville"/>
                <a:sym typeface="Libre Baskerville"/>
              </a:rPr>
              <a:t>Hiraya</a:t>
            </a:r>
            <a:r>
              <a:rPr lang="en-US" sz="3200" b="1" dirty="0">
                <a:solidFill>
                  <a:srgbClr val="0A0090"/>
                </a:solidFill>
                <a:latin typeface="Baskerville Old Face" panose="02020602080505020303" pitchFamily="18" charset="77"/>
                <a:ea typeface="Libre Baskerville"/>
                <a:cs typeface="Libre Baskerville"/>
                <a:sym typeface="Libre Baskerville"/>
              </a:rPr>
              <a:t>, a Beacon of Light, Wisdom, and Hope</a:t>
            </a:r>
            <a:endParaRPr lang="en-US" sz="4400" b="1" dirty="0">
              <a:solidFill>
                <a:srgbClr val="0A0090"/>
              </a:solidFill>
              <a:latin typeface="Baskerville Old Face" panose="02020602080505020303" pitchFamily="18" charset="77"/>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Google Shape;1458;p123"/>
          <p:cNvPicPr preferRelativeResize="0"/>
          <p:nvPr/>
        </p:nvPicPr>
        <p:blipFill>
          <a:blip r:embed="rId3">
            <a:alphaModFix/>
          </a:blip>
          <a:stretch>
            <a:fillRect/>
          </a:stretch>
        </p:blipFill>
        <p:spPr>
          <a:xfrm>
            <a:off x="-27" y="0"/>
            <a:ext cx="12192000" cy="6881462"/>
          </a:xfrm>
          <a:prstGeom prst="rect">
            <a:avLst/>
          </a:prstGeom>
          <a:noFill/>
          <a:ln>
            <a:noFill/>
          </a:ln>
        </p:spPr>
      </p:pic>
      <p:sp>
        <p:nvSpPr>
          <p:cNvPr id="3" name="TextBox 2">
            <a:extLst>
              <a:ext uri="{FF2B5EF4-FFF2-40B4-BE49-F238E27FC236}">
                <a16:creationId xmlns:a16="http://schemas.microsoft.com/office/drawing/2014/main" id="{19533EB7-801A-84F4-4B81-2E0B4856C03B}"/>
              </a:ext>
            </a:extLst>
          </p:cNvPr>
          <p:cNvSpPr txBox="1"/>
          <p:nvPr/>
        </p:nvSpPr>
        <p:spPr>
          <a:xfrm>
            <a:off x="1026994" y="2019869"/>
            <a:ext cx="6233615" cy="3970318"/>
          </a:xfrm>
          <a:prstGeom prst="rect">
            <a:avLst/>
          </a:prstGeom>
          <a:noFill/>
        </p:spPr>
        <p:txBody>
          <a:bodyPr wrap="square">
            <a:spAutoFit/>
          </a:bodyPr>
          <a:lstStyle/>
          <a:p>
            <a:pPr algn="just"/>
            <a:r>
              <a:rPr lang="en-PH" sz="2800" b="0" i="0" u="none" strike="noStrike" dirty="0">
                <a:solidFill>
                  <a:srgbClr val="000000"/>
                </a:solidFill>
                <a:effectLst/>
                <a:latin typeface="Baskerville Old Face" panose="02020602080505020303" pitchFamily="18" charset="77"/>
              </a:rPr>
              <a:t>Change is inevitable and constant. In order to remain relevant in the post-COVID world, the </a:t>
            </a:r>
            <a:r>
              <a:rPr lang="en-PH" sz="2800" b="0" i="0" u="none" strike="noStrike" dirty="0">
                <a:effectLst/>
                <a:latin typeface="Baskerville Old Face" panose="02020602080505020303" pitchFamily="18" charset="77"/>
                <a:hlinkClick r:id="rId4"/>
              </a:rPr>
              <a:t>Philippine education system will have to adapt to the times</a:t>
            </a:r>
            <a:r>
              <a:rPr lang="en-PH" sz="2800" b="0" i="0" u="none" strike="noStrike" dirty="0">
                <a:solidFill>
                  <a:srgbClr val="000000"/>
                </a:solidFill>
                <a:effectLst/>
                <a:latin typeface="Baskerville Old Face" panose="02020602080505020303" pitchFamily="18" charset="77"/>
              </a:rPr>
              <a:t>. There is a need to shake things up for the youth to be employable and globally competitive. Technology will play a key role in this dramatic change.</a:t>
            </a:r>
          </a:p>
          <a:p>
            <a:pPr algn="just"/>
            <a:r>
              <a:rPr lang="en-PH" sz="2400" b="1" dirty="0">
                <a:solidFill>
                  <a:srgbClr val="0A0090"/>
                </a:solidFill>
                <a:latin typeface="Baskerville Old Face" panose="02020602080505020303" pitchFamily="18" charset="77"/>
              </a:rPr>
              <a:t>-CIIT Philippines</a:t>
            </a:r>
            <a:endParaRPr lang="en-US" sz="2400" b="1" dirty="0">
              <a:solidFill>
                <a:srgbClr val="0A0090"/>
              </a:solidFill>
              <a:latin typeface="Baskerville Old Face" panose="02020602080505020303" pitchFamily="18" charset="77"/>
            </a:endParaRPr>
          </a:p>
        </p:txBody>
      </p:sp>
      <p:sp>
        <p:nvSpPr>
          <p:cNvPr id="4" name="Google Shape;1441;p122">
            <a:extLst>
              <a:ext uri="{FF2B5EF4-FFF2-40B4-BE49-F238E27FC236}">
                <a16:creationId xmlns:a16="http://schemas.microsoft.com/office/drawing/2014/main" id="{E889A89B-7DBC-2B6A-E650-4E5A732644FC}"/>
              </a:ext>
            </a:extLst>
          </p:cNvPr>
          <p:cNvSpPr txBox="1">
            <a:spLocks/>
          </p:cNvSpPr>
          <p:nvPr/>
        </p:nvSpPr>
        <p:spPr>
          <a:xfrm>
            <a:off x="1680123" y="697706"/>
            <a:ext cx="8831700" cy="1373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2800"/>
              <a:buFont typeface="Libre Baskerville"/>
              <a:buNone/>
            </a:pPr>
            <a:r>
              <a:rPr lang="en-US" sz="3600" b="1" dirty="0">
                <a:solidFill>
                  <a:srgbClr val="0A0090"/>
                </a:solidFill>
                <a:latin typeface="Baskerville Old Face" panose="02020602080505020303" pitchFamily="18" charset="77"/>
                <a:ea typeface="Libre Baskerville"/>
                <a:cs typeface="Libre Baskerville"/>
                <a:sym typeface="Libre Baskerville"/>
              </a:rPr>
              <a:t>On the Philippine Education System</a:t>
            </a:r>
            <a:endParaRPr lang="en-US" sz="4800" b="1" dirty="0">
              <a:solidFill>
                <a:srgbClr val="0A0090"/>
              </a:solidFill>
              <a:latin typeface="Baskerville Old Face" panose="02020602080505020303" pitchFamily="18" charset="77"/>
            </a:endParaRPr>
          </a:p>
        </p:txBody>
      </p:sp>
      <p:pic>
        <p:nvPicPr>
          <p:cNvPr id="8196" name="Picture 4" descr="What are the Challenges of Globalization? - Connect Resources">
            <a:extLst>
              <a:ext uri="{FF2B5EF4-FFF2-40B4-BE49-F238E27FC236}">
                <a16:creationId xmlns:a16="http://schemas.microsoft.com/office/drawing/2014/main" id="{14E92CF0-D976-0F97-A7A1-58F668DC0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715" y="1886803"/>
            <a:ext cx="4324577" cy="308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54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pic>
        <p:nvPicPr>
          <p:cNvPr id="1472" name="Google Shape;1472;p124"/>
          <p:cNvPicPr preferRelativeResize="0"/>
          <p:nvPr/>
        </p:nvPicPr>
        <p:blipFill>
          <a:blip r:embed="rId3">
            <a:alphaModFix/>
          </a:blip>
          <a:stretch>
            <a:fillRect/>
          </a:stretch>
        </p:blipFill>
        <p:spPr>
          <a:xfrm>
            <a:off x="-27" y="0"/>
            <a:ext cx="12192000" cy="6881462"/>
          </a:xfrm>
          <a:prstGeom prst="rect">
            <a:avLst/>
          </a:prstGeom>
          <a:noFill/>
          <a:ln>
            <a:noFill/>
          </a:ln>
        </p:spPr>
      </p:pic>
      <p:sp>
        <p:nvSpPr>
          <p:cNvPr id="1473" name="Google Shape;1473;p124"/>
          <p:cNvSpPr txBox="1">
            <a:spLocks noGrp="1"/>
          </p:cNvSpPr>
          <p:nvPr>
            <p:ph type="title"/>
          </p:nvPr>
        </p:nvSpPr>
        <p:spPr>
          <a:xfrm>
            <a:off x="3215425" y="440321"/>
            <a:ext cx="84333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3200"/>
              <a:buFont typeface="Libre Baskerville"/>
              <a:buNone/>
            </a:pPr>
            <a:r>
              <a:rPr lang="en-US" sz="4000" b="1" dirty="0">
                <a:solidFill>
                  <a:srgbClr val="0A0090"/>
                </a:solidFill>
                <a:latin typeface="Baskerville Old Face" panose="02020602080505020303" pitchFamily="18" charset="77"/>
                <a:ea typeface="Libre Baskerville"/>
                <a:cs typeface="Libre Baskerville"/>
                <a:sym typeface="Libre Baskerville"/>
              </a:rPr>
              <a:t>Conclusion and Recommendations </a:t>
            </a:r>
            <a:endParaRPr sz="4000" b="1" dirty="0">
              <a:solidFill>
                <a:srgbClr val="0A0090"/>
              </a:solidFill>
              <a:latin typeface="Baskerville Old Face" panose="02020602080505020303" pitchFamily="18" charset="77"/>
              <a:ea typeface="Libre Baskerville"/>
              <a:cs typeface="Libre Baskerville"/>
              <a:sym typeface="Libre Baskerville"/>
            </a:endParaRPr>
          </a:p>
        </p:txBody>
      </p:sp>
      <p:sp>
        <p:nvSpPr>
          <p:cNvPr id="1474" name="Google Shape;1474;p124"/>
          <p:cNvSpPr txBox="1">
            <a:spLocks noGrp="1"/>
          </p:cNvSpPr>
          <p:nvPr>
            <p:ph type="body" idx="1"/>
          </p:nvPr>
        </p:nvSpPr>
        <p:spPr>
          <a:xfrm>
            <a:off x="3819925" y="1353326"/>
            <a:ext cx="7828800" cy="4746300"/>
          </a:xfrm>
          <a:prstGeom prst="rect">
            <a:avLst/>
          </a:prstGeom>
          <a:noFill/>
          <a:ln>
            <a:noFill/>
          </a:ln>
        </p:spPr>
        <p:txBody>
          <a:bodyPr spcFirstLastPara="1" wrap="square" lIns="91425" tIns="45700" rIns="91425" bIns="45700" anchor="t" anchorCtr="0">
            <a:noAutofit/>
          </a:bodyPr>
          <a:lstStyle/>
          <a:p>
            <a:pPr marL="457200" lvl="0" indent="-397510" algn="just" rtl="0">
              <a:spcBef>
                <a:spcPts val="475"/>
              </a:spcBef>
              <a:spcAft>
                <a:spcPts val="0"/>
              </a:spcAft>
              <a:buClr>
                <a:srgbClr val="002060"/>
              </a:buClr>
              <a:buSzPct val="100000"/>
              <a:buFont typeface="Libre Baskerville"/>
              <a:buChar char="•"/>
            </a:pPr>
            <a:r>
              <a:rPr lang="en-US" dirty="0">
                <a:solidFill>
                  <a:schemeClr val="tx1"/>
                </a:solidFill>
                <a:latin typeface="Baskerville Old Face" panose="02020602080505020303" pitchFamily="18" charset="77"/>
                <a:ea typeface="Libre Baskerville"/>
                <a:cs typeface="Libre Baskerville"/>
                <a:sym typeface="Libre Baskerville"/>
              </a:rPr>
              <a:t>Cultivate FFT</a:t>
            </a:r>
            <a:endParaRPr sz="2000" dirty="0">
              <a:solidFill>
                <a:schemeClr val="tx1"/>
              </a:solidFill>
              <a:latin typeface="Baskerville Old Face" panose="02020602080505020303" pitchFamily="18" charset="77"/>
            </a:endParaRPr>
          </a:p>
          <a:p>
            <a:pPr marL="342900" lvl="0" indent="-192087" algn="just" rtl="0">
              <a:spcBef>
                <a:spcPts val="475"/>
              </a:spcBef>
              <a:spcAft>
                <a:spcPts val="0"/>
              </a:spcAft>
              <a:buClr>
                <a:schemeClr val="dk1"/>
              </a:buClr>
              <a:buSzPct val="100000"/>
              <a:buFont typeface="Noto Sans Symbols"/>
              <a:buNone/>
            </a:pPr>
            <a:endParaRPr dirty="0">
              <a:solidFill>
                <a:schemeClr val="tx1"/>
              </a:solidFill>
              <a:latin typeface="Baskerville Old Face" panose="02020602080505020303" pitchFamily="18" charset="77"/>
              <a:ea typeface="Libre Baskerville"/>
              <a:cs typeface="Libre Baskerville"/>
              <a:sym typeface="Libre Baskerville"/>
            </a:endParaRPr>
          </a:p>
          <a:p>
            <a:pPr marL="342900" lvl="0" indent="-360997" algn="just" rtl="0">
              <a:spcBef>
                <a:spcPts val="475"/>
              </a:spcBef>
              <a:spcAft>
                <a:spcPts val="0"/>
              </a:spcAft>
              <a:buClr>
                <a:srgbClr val="002060"/>
              </a:buClr>
              <a:buSzPct val="100000"/>
              <a:buFont typeface="Noto Sans Symbols"/>
              <a:buChar char="▪"/>
            </a:pPr>
            <a:r>
              <a:rPr lang="en-US" dirty="0">
                <a:solidFill>
                  <a:schemeClr val="tx1"/>
                </a:solidFill>
                <a:latin typeface="Baskerville Old Face" panose="02020602080505020303" pitchFamily="18" charset="77"/>
                <a:ea typeface="Libre Baskerville"/>
                <a:cs typeface="Libre Baskerville"/>
                <a:sym typeface="Libre Baskerville"/>
              </a:rPr>
              <a:t>Start small; then later institutionalize through intense, cooperative, collaborative education and training</a:t>
            </a:r>
            <a:endParaRPr sz="2000" dirty="0">
              <a:solidFill>
                <a:schemeClr val="tx1"/>
              </a:solidFill>
              <a:latin typeface="Baskerville Old Face" panose="02020602080505020303" pitchFamily="18" charset="77"/>
            </a:endParaRPr>
          </a:p>
          <a:p>
            <a:pPr marL="342900" lvl="0" indent="-192087" algn="just" rtl="0">
              <a:spcBef>
                <a:spcPts val="475"/>
              </a:spcBef>
              <a:spcAft>
                <a:spcPts val="0"/>
              </a:spcAft>
              <a:buClr>
                <a:schemeClr val="dk1"/>
              </a:buClr>
              <a:buSzPct val="100000"/>
              <a:buFont typeface="Noto Sans Symbols"/>
              <a:buNone/>
            </a:pPr>
            <a:endParaRPr dirty="0">
              <a:solidFill>
                <a:schemeClr val="tx1"/>
              </a:solidFill>
              <a:latin typeface="Baskerville Old Face" panose="02020602080505020303" pitchFamily="18" charset="77"/>
              <a:ea typeface="Libre Baskerville"/>
              <a:cs typeface="Libre Baskerville"/>
              <a:sym typeface="Libre Baskerville"/>
            </a:endParaRPr>
          </a:p>
          <a:p>
            <a:pPr marL="342900" lvl="0" indent="-360997" algn="just" rtl="0">
              <a:spcBef>
                <a:spcPts val="475"/>
              </a:spcBef>
              <a:spcAft>
                <a:spcPts val="0"/>
              </a:spcAft>
              <a:buClr>
                <a:srgbClr val="002060"/>
              </a:buClr>
              <a:buSzPct val="100000"/>
              <a:buFont typeface="Noto Sans Symbols"/>
              <a:buChar char="▪"/>
            </a:pPr>
            <a:r>
              <a:rPr lang="en-US" dirty="0">
                <a:solidFill>
                  <a:schemeClr val="tx1"/>
                </a:solidFill>
                <a:latin typeface="Baskerville Old Face" panose="02020602080505020303" pitchFamily="18" charset="77"/>
                <a:ea typeface="Libre Baskerville"/>
                <a:cs typeface="Libre Baskerville"/>
                <a:sym typeface="Libre Baskerville"/>
              </a:rPr>
              <a:t>A central unit, the National Institute on FT and Anticipatory Governance</a:t>
            </a:r>
            <a:endParaRPr sz="2000" dirty="0">
              <a:solidFill>
                <a:schemeClr val="tx1"/>
              </a:solidFill>
              <a:latin typeface="Baskerville Old Face" panose="02020602080505020303" pitchFamily="18" charset="77"/>
            </a:endParaRPr>
          </a:p>
          <a:p>
            <a:pPr marL="342900" lvl="0" indent="-192087" algn="just" rtl="0">
              <a:spcBef>
                <a:spcPts val="475"/>
              </a:spcBef>
              <a:spcAft>
                <a:spcPts val="0"/>
              </a:spcAft>
              <a:buClr>
                <a:schemeClr val="dk1"/>
              </a:buClr>
              <a:buSzPct val="100000"/>
              <a:buFont typeface="Noto Sans Symbols"/>
              <a:buNone/>
            </a:pPr>
            <a:endParaRPr dirty="0">
              <a:solidFill>
                <a:schemeClr val="tx1"/>
              </a:solidFill>
              <a:latin typeface="Baskerville Old Face" panose="02020602080505020303" pitchFamily="18" charset="77"/>
              <a:ea typeface="Libre Baskerville"/>
              <a:cs typeface="Libre Baskerville"/>
              <a:sym typeface="Libre Baskerville"/>
            </a:endParaRPr>
          </a:p>
          <a:p>
            <a:pPr marL="342900" lvl="0" indent="-360997" algn="just" rtl="0">
              <a:spcBef>
                <a:spcPts val="475"/>
              </a:spcBef>
              <a:spcAft>
                <a:spcPts val="0"/>
              </a:spcAft>
              <a:buClr>
                <a:srgbClr val="002060"/>
              </a:buClr>
              <a:buSzPct val="100000"/>
              <a:buFont typeface="Noto Sans Symbols"/>
              <a:buChar char="▪"/>
            </a:pPr>
            <a:r>
              <a:rPr lang="en-US" dirty="0">
                <a:solidFill>
                  <a:schemeClr val="tx1"/>
                </a:solidFill>
                <a:latin typeface="Baskerville Old Face" panose="02020602080505020303" pitchFamily="18" charset="77"/>
                <a:ea typeface="Libre Baskerville"/>
                <a:cs typeface="Libre Baskerville"/>
                <a:sym typeface="Libre Baskerville"/>
              </a:rPr>
              <a:t>Use of indigenous concepts like </a:t>
            </a:r>
            <a:r>
              <a:rPr lang="en-US" i="1" dirty="0" err="1">
                <a:solidFill>
                  <a:schemeClr val="tx1"/>
                </a:solidFill>
                <a:latin typeface="Baskerville Old Face" panose="02020602080505020303" pitchFamily="18" charset="77"/>
                <a:ea typeface="Libre Baskerville"/>
                <a:cs typeface="Libre Baskerville"/>
                <a:sym typeface="Libre Baskerville"/>
              </a:rPr>
              <a:t>bayanihan</a:t>
            </a:r>
            <a:r>
              <a:rPr lang="en-US" i="1" dirty="0">
                <a:solidFill>
                  <a:schemeClr val="tx1"/>
                </a:solidFill>
                <a:latin typeface="Baskerville Old Face" panose="02020602080505020303" pitchFamily="18" charset="77"/>
                <a:ea typeface="Libre Baskerville"/>
                <a:cs typeface="Libre Baskerville"/>
                <a:sym typeface="Libre Baskerville"/>
              </a:rPr>
              <a:t> </a:t>
            </a:r>
            <a:r>
              <a:rPr lang="en-US" dirty="0">
                <a:solidFill>
                  <a:schemeClr val="tx1"/>
                </a:solidFill>
                <a:latin typeface="Baskerville Old Face" panose="02020602080505020303" pitchFamily="18" charset="77"/>
                <a:ea typeface="Libre Baskerville"/>
                <a:cs typeface="Libre Baskerville"/>
                <a:sym typeface="Libre Baskerville"/>
              </a:rPr>
              <a:t>and </a:t>
            </a:r>
            <a:r>
              <a:rPr lang="en-US" i="1" dirty="0" err="1">
                <a:solidFill>
                  <a:schemeClr val="tx1"/>
                </a:solidFill>
                <a:latin typeface="Baskerville Old Face" panose="02020602080505020303" pitchFamily="18" charset="77"/>
                <a:ea typeface="Libre Baskerville"/>
                <a:cs typeface="Libre Baskerville"/>
                <a:sym typeface="Libre Baskerville"/>
              </a:rPr>
              <a:t>hiraya</a:t>
            </a:r>
            <a:r>
              <a:rPr lang="en-US" i="1" dirty="0">
                <a:solidFill>
                  <a:schemeClr val="tx1"/>
                </a:solidFill>
                <a:latin typeface="Baskerville Old Face" panose="02020602080505020303" pitchFamily="18" charset="77"/>
                <a:ea typeface="Libre Baskerville"/>
                <a:cs typeface="Libre Baskerville"/>
                <a:sym typeface="Libre Baskerville"/>
              </a:rPr>
              <a:t> </a:t>
            </a:r>
            <a:r>
              <a:rPr lang="en-US" dirty="0">
                <a:solidFill>
                  <a:schemeClr val="tx1"/>
                </a:solidFill>
                <a:latin typeface="Baskerville Old Face" panose="02020602080505020303" pitchFamily="18" charset="77"/>
                <a:ea typeface="Libre Baskerville"/>
                <a:cs typeface="Libre Baskerville"/>
                <a:sym typeface="Libre Baskerville"/>
              </a:rPr>
              <a:t>in the Philippines</a:t>
            </a:r>
            <a:endParaRPr sz="2000" dirty="0">
              <a:solidFill>
                <a:schemeClr val="tx1"/>
              </a:solidFill>
              <a:latin typeface="Baskerville Old Face" panose="02020602080505020303" pitchFamily="18" charset="77"/>
            </a:endParaRPr>
          </a:p>
          <a:p>
            <a:pPr marL="342900" lvl="0" indent="-192087" algn="just" rtl="0">
              <a:spcBef>
                <a:spcPts val="475"/>
              </a:spcBef>
              <a:spcAft>
                <a:spcPts val="0"/>
              </a:spcAft>
              <a:buClr>
                <a:schemeClr val="dk1"/>
              </a:buClr>
              <a:buSzPct val="100000"/>
              <a:buFont typeface="Noto Sans Symbols"/>
              <a:buNone/>
            </a:pPr>
            <a:endParaRPr dirty="0">
              <a:solidFill>
                <a:schemeClr val="tx1"/>
              </a:solidFill>
              <a:latin typeface="Baskerville Old Face" panose="02020602080505020303" pitchFamily="18" charset="77"/>
              <a:ea typeface="Libre Baskerville"/>
              <a:cs typeface="Libre Baskerville"/>
              <a:sym typeface="Libre Baskerville"/>
            </a:endParaRPr>
          </a:p>
          <a:p>
            <a:pPr marL="342900" lvl="0" indent="-215900" algn="just" rtl="0">
              <a:spcBef>
                <a:spcPts val="400"/>
              </a:spcBef>
              <a:spcAft>
                <a:spcPts val="0"/>
              </a:spcAft>
              <a:buClr>
                <a:schemeClr val="dk1"/>
              </a:buClr>
              <a:buSzPct val="114285"/>
              <a:buNone/>
            </a:pPr>
            <a:endParaRPr sz="2000" dirty="0">
              <a:solidFill>
                <a:schemeClr val="tx1"/>
              </a:solidFill>
              <a:latin typeface="Baskerville Old Face" panose="02020602080505020303" pitchFamily="18" charset="77"/>
            </a:endParaRPr>
          </a:p>
        </p:txBody>
      </p:sp>
      <p:pic>
        <p:nvPicPr>
          <p:cNvPr id="9218" name="Picture 2" descr="Conclusion - Free technology icons">
            <a:extLst>
              <a:ext uri="{FF2B5EF4-FFF2-40B4-BE49-F238E27FC236}">
                <a16:creationId xmlns:a16="http://schemas.microsoft.com/office/drawing/2014/main" id="{12F9324A-57F1-0FC4-034F-38EAE252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36" y="1815131"/>
            <a:ext cx="3251200" cy="325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pic>
        <p:nvPicPr>
          <p:cNvPr id="1412" name="Google Shape;1412;p12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13" name="Google Shape;1413;p120"/>
          <p:cNvSpPr txBox="1">
            <a:spLocks noGrp="1"/>
          </p:cNvSpPr>
          <p:nvPr>
            <p:ph type="title"/>
          </p:nvPr>
        </p:nvSpPr>
        <p:spPr>
          <a:xfrm>
            <a:off x="1024719" y="150240"/>
            <a:ext cx="10464800" cy="7886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4400"/>
              <a:buFont typeface="Libre Baskerville"/>
              <a:buNone/>
            </a:pPr>
            <a:r>
              <a:rPr lang="en-US" sz="4400" b="1" dirty="0">
                <a:solidFill>
                  <a:srgbClr val="0070C0"/>
                </a:solidFill>
                <a:latin typeface="Baskerville Old Face" panose="02020602080505020303" pitchFamily="18" charset="77"/>
                <a:ea typeface="Libre Baskerville"/>
                <a:cs typeface="Libre Baskerville"/>
                <a:sym typeface="Libre Baskerville"/>
              </a:rPr>
              <a:t>MAIN MESSAGE</a:t>
            </a:r>
            <a:endParaRPr sz="4400" dirty="0">
              <a:solidFill>
                <a:srgbClr val="0070C0"/>
              </a:solidFill>
              <a:latin typeface="Baskerville Old Face" panose="02020602080505020303" pitchFamily="18" charset="77"/>
              <a:ea typeface="Libre Baskerville"/>
              <a:cs typeface="Libre Baskerville"/>
              <a:sym typeface="Libre Baskerville"/>
            </a:endParaRPr>
          </a:p>
        </p:txBody>
      </p:sp>
      <p:sp>
        <p:nvSpPr>
          <p:cNvPr id="1414" name="Google Shape;1414;p120"/>
          <p:cNvSpPr txBox="1"/>
          <p:nvPr/>
        </p:nvSpPr>
        <p:spPr>
          <a:xfrm>
            <a:off x="725711" y="997822"/>
            <a:ext cx="1106281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Libre Baskerville"/>
              <a:buNone/>
            </a:pPr>
            <a:r>
              <a:rPr lang="en-US" sz="3200" b="0" i="0" u="none" strike="noStrike" cap="none" dirty="0">
                <a:solidFill>
                  <a:schemeClr val="dk1"/>
                </a:solidFill>
                <a:latin typeface="Baskerville Old Face" panose="02020602080505020303" pitchFamily="18" charset="77"/>
                <a:ea typeface="Libre Baskerville"/>
                <a:cs typeface="Libre Baskerville"/>
                <a:sym typeface="Libre Baskerville"/>
              </a:rPr>
              <a:t>SKILL SETS AND COMPETENCIES REQUIRED </a:t>
            </a:r>
            <a:endParaRPr dirty="0">
              <a:latin typeface="Baskerville Old Face" panose="02020602080505020303" pitchFamily="18" charset="77"/>
            </a:endParaRPr>
          </a:p>
          <a:p>
            <a:pPr marL="0" marR="0" lvl="0" indent="0" algn="ctr" rtl="0">
              <a:lnSpc>
                <a:spcPct val="100000"/>
              </a:lnSpc>
              <a:spcBef>
                <a:spcPts val="0"/>
              </a:spcBef>
              <a:spcAft>
                <a:spcPts val="0"/>
              </a:spcAft>
              <a:buClr>
                <a:schemeClr val="dk1"/>
              </a:buClr>
              <a:buSzPts val="3200"/>
              <a:buFont typeface="Libre Baskerville"/>
              <a:buNone/>
            </a:pPr>
            <a:r>
              <a:rPr lang="en-US" sz="3200" b="0" i="0" u="none" strike="noStrike" cap="none" dirty="0">
                <a:solidFill>
                  <a:schemeClr val="dk1"/>
                </a:solidFill>
                <a:latin typeface="Baskerville Old Face" panose="02020602080505020303" pitchFamily="18" charset="77"/>
                <a:ea typeface="Libre Baskerville"/>
                <a:cs typeface="Libre Baskerville"/>
                <a:sym typeface="Libre Baskerville"/>
              </a:rPr>
              <a:t>TO BE FUTURES-READY</a:t>
            </a:r>
            <a:endParaRPr dirty="0">
              <a:latin typeface="Baskerville Old Face" panose="02020602080505020303" pitchFamily="18" charset="77"/>
            </a:endParaRPr>
          </a:p>
        </p:txBody>
      </p:sp>
      <p:sp>
        <p:nvSpPr>
          <p:cNvPr id="1415" name="Google Shape;1415;p120"/>
          <p:cNvSpPr txBox="1"/>
          <p:nvPr/>
        </p:nvSpPr>
        <p:spPr>
          <a:xfrm>
            <a:off x="5765755" y="2945883"/>
            <a:ext cx="6259480" cy="314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6600"/>
              <a:buFont typeface="Libre Baskerville"/>
              <a:buNone/>
            </a:pPr>
            <a:r>
              <a:rPr lang="en-US" sz="6600" i="0" u="none" strike="noStrike" cap="none" dirty="0">
                <a:solidFill>
                  <a:srgbClr val="0070C0"/>
                </a:solidFill>
                <a:latin typeface="Baskerville Old Face" panose="02020602080505020303" pitchFamily="18" charset="77"/>
                <a:ea typeface="Libre Baskerville"/>
                <a:cs typeface="Libre Baskerville"/>
                <a:sym typeface="Libre Baskerville"/>
              </a:rPr>
              <a:t>Phronetic and Futurist</a:t>
            </a:r>
          </a:p>
          <a:p>
            <a:pPr marL="0" marR="0" lvl="0" indent="0" algn="ctr" rtl="0">
              <a:lnSpc>
                <a:spcPct val="100000"/>
              </a:lnSpc>
              <a:spcBef>
                <a:spcPts val="0"/>
              </a:spcBef>
              <a:spcAft>
                <a:spcPts val="0"/>
              </a:spcAft>
              <a:buClr>
                <a:srgbClr val="0070C0"/>
              </a:buClr>
              <a:buSzPts val="6600"/>
              <a:buFont typeface="Libre Baskerville"/>
              <a:buNone/>
            </a:pPr>
            <a:r>
              <a:rPr lang="en-US" sz="6600" dirty="0">
                <a:solidFill>
                  <a:srgbClr val="0070C0"/>
                </a:solidFill>
                <a:latin typeface="Baskerville Old Face" panose="02020602080505020303" pitchFamily="18" charset="77"/>
                <a:ea typeface="Libre Baskerville"/>
                <a:cs typeface="Libre Baskerville"/>
                <a:sym typeface="Libre Baskerville"/>
              </a:rPr>
              <a:t>Educators</a:t>
            </a:r>
            <a:r>
              <a:rPr lang="en-US" sz="6600" i="0" u="none" strike="noStrike" cap="none" dirty="0">
                <a:solidFill>
                  <a:srgbClr val="0070C0"/>
                </a:solidFill>
                <a:latin typeface="Baskerville Old Face" panose="02020602080505020303" pitchFamily="18" charset="77"/>
                <a:ea typeface="Libre Baskerville"/>
                <a:cs typeface="Libre Baskerville"/>
                <a:sym typeface="Libre Baskerville"/>
              </a:rPr>
              <a:t> </a:t>
            </a:r>
            <a:endParaRPr dirty="0">
              <a:latin typeface="Baskerville Old Face" panose="02020602080505020303" pitchFamily="18" charset="77"/>
            </a:endParaRPr>
          </a:p>
        </p:txBody>
      </p:sp>
      <p:grpSp>
        <p:nvGrpSpPr>
          <p:cNvPr id="1416" name="Google Shape;1416;p120"/>
          <p:cNvGrpSpPr/>
          <p:nvPr/>
        </p:nvGrpSpPr>
        <p:grpSpPr>
          <a:xfrm>
            <a:off x="647881" y="3090018"/>
            <a:ext cx="7422080" cy="2996075"/>
            <a:chOff x="1239064" y="2038"/>
            <a:chExt cx="7422080" cy="2996075"/>
          </a:xfrm>
        </p:grpSpPr>
        <p:sp>
          <p:nvSpPr>
            <p:cNvPr id="1417" name="Google Shape;1417;p120"/>
            <p:cNvSpPr/>
            <p:nvPr/>
          </p:nvSpPr>
          <p:spPr>
            <a:xfrm>
              <a:off x="1239064" y="2040"/>
              <a:ext cx="748990" cy="748990"/>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18" name="Google Shape;1418;p120"/>
            <p:cNvSpPr/>
            <p:nvPr/>
          </p:nvSpPr>
          <p:spPr>
            <a:xfrm>
              <a:off x="1613560" y="2040"/>
              <a:ext cx="3996139" cy="7489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19" name="Google Shape;1419;p120"/>
            <p:cNvSpPr txBox="1"/>
            <p:nvPr/>
          </p:nvSpPr>
          <p:spPr>
            <a:xfrm>
              <a:off x="1613545" y="2038"/>
              <a:ext cx="6673200" cy="749100"/>
            </a:xfrm>
            <a:prstGeom prst="rect">
              <a:avLst/>
            </a:prstGeom>
            <a:noFill/>
            <a:ln>
              <a:noFill/>
            </a:ln>
          </p:spPr>
          <p:txBody>
            <a:bodyPr spcFirstLastPara="1" wrap="square" lIns="0" tIns="50800" rIns="0" bIns="50800" anchor="ctr" anchorCtr="0">
              <a:noAutofit/>
            </a:bodyPr>
            <a:lstStyle/>
            <a:p>
              <a:pPr marL="0" marR="0" lvl="0" indent="0" algn="l" rtl="0">
                <a:lnSpc>
                  <a:spcPct val="90000"/>
                </a:lnSpc>
                <a:spcBef>
                  <a:spcPts val="0"/>
                </a:spcBef>
                <a:spcAft>
                  <a:spcPts val="0"/>
                </a:spcAft>
                <a:buNone/>
              </a:pPr>
              <a:r>
                <a:rPr lang="en-US" sz="4000">
                  <a:solidFill>
                    <a:schemeClr val="dk1"/>
                  </a:solidFill>
                  <a:latin typeface="Baskerville Old Face" panose="02020602080505020303" pitchFamily="18" charset="77"/>
                  <a:ea typeface="Libre Baskerville"/>
                  <a:cs typeface="Libre Baskerville"/>
                  <a:sym typeface="Libre Baskerville"/>
                </a:rPr>
                <a:t>Foresight </a:t>
              </a:r>
              <a:endParaRPr>
                <a:latin typeface="Baskerville Old Face" panose="02020602080505020303" pitchFamily="18" charset="77"/>
              </a:endParaRPr>
            </a:p>
          </p:txBody>
        </p:sp>
        <p:sp>
          <p:nvSpPr>
            <p:cNvPr id="1420" name="Google Shape;1420;p120"/>
            <p:cNvSpPr/>
            <p:nvPr/>
          </p:nvSpPr>
          <p:spPr>
            <a:xfrm>
              <a:off x="1239064" y="751031"/>
              <a:ext cx="748990" cy="748990"/>
            </a:xfrm>
            <a:prstGeom prst="ellipse">
              <a:avLst/>
            </a:prstGeom>
            <a:gradFill>
              <a:gsLst>
                <a:gs pos="0">
                  <a:srgbClr val="67CFBD">
                    <a:alpha val="49803"/>
                  </a:srgbClr>
                </a:gs>
                <a:gs pos="50000">
                  <a:srgbClr val="49CEBA">
                    <a:alpha val="49803"/>
                  </a:srgbClr>
                </a:gs>
                <a:gs pos="100000">
                  <a:srgbClr val="39BDA8">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1" name="Google Shape;1421;p120"/>
            <p:cNvSpPr/>
            <p:nvPr/>
          </p:nvSpPr>
          <p:spPr>
            <a:xfrm>
              <a:off x="1613560" y="751031"/>
              <a:ext cx="3996139" cy="7489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2" name="Google Shape;1422;p120"/>
            <p:cNvSpPr txBox="1"/>
            <p:nvPr/>
          </p:nvSpPr>
          <p:spPr>
            <a:xfrm>
              <a:off x="1613545" y="751038"/>
              <a:ext cx="6673200" cy="749100"/>
            </a:xfrm>
            <a:prstGeom prst="rect">
              <a:avLst/>
            </a:prstGeom>
            <a:noFill/>
            <a:ln>
              <a:noFill/>
            </a:ln>
          </p:spPr>
          <p:txBody>
            <a:bodyPr spcFirstLastPara="1" wrap="square" lIns="0" tIns="50800" rIns="0" bIns="50800" anchor="ctr" anchorCtr="0">
              <a:noAutofit/>
            </a:bodyPr>
            <a:lstStyle/>
            <a:p>
              <a:pPr marL="0" marR="0" lvl="0" indent="0" algn="l" rtl="0">
                <a:lnSpc>
                  <a:spcPct val="90000"/>
                </a:lnSpc>
                <a:spcBef>
                  <a:spcPts val="0"/>
                </a:spcBef>
                <a:spcAft>
                  <a:spcPts val="0"/>
                </a:spcAft>
                <a:buNone/>
              </a:pPr>
              <a:r>
                <a:rPr lang="en-US" sz="4000" dirty="0">
                  <a:solidFill>
                    <a:schemeClr val="dk1"/>
                  </a:solidFill>
                  <a:latin typeface="Baskerville Old Face" panose="02020602080505020303" pitchFamily="18" charset="77"/>
                  <a:ea typeface="Libre Baskerville"/>
                  <a:cs typeface="Libre Baskerville"/>
                  <a:sym typeface="Libre Baskerville"/>
                </a:rPr>
                <a:t>Futures Thinking</a:t>
              </a:r>
              <a:endParaRPr dirty="0">
                <a:latin typeface="Baskerville Old Face" panose="02020602080505020303" pitchFamily="18" charset="77"/>
              </a:endParaRPr>
            </a:p>
          </p:txBody>
        </p:sp>
        <p:sp>
          <p:nvSpPr>
            <p:cNvPr id="1423" name="Google Shape;1423;p120"/>
            <p:cNvSpPr/>
            <p:nvPr/>
          </p:nvSpPr>
          <p:spPr>
            <a:xfrm>
              <a:off x="1239064" y="1500022"/>
              <a:ext cx="748990" cy="748990"/>
            </a:xfrm>
            <a:prstGeom prst="ellipse">
              <a:avLst/>
            </a:prstGeom>
            <a:gradFill>
              <a:gsLst>
                <a:gs pos="0">
                  <a:srgbClr val="61C475">
                    <a:alpha val="49803"/>
                  </a:srgbClr>
                </a:gs>
                <a:gs pos="50000">
                  <a:srgbClr val="42C25D">
                    <a:alpha val="49803"/>
                  </a:srgbClr>
                </a:gs>
                <a:gs pos="100000">
                  <a:srgbClr val="33B14F">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4" name="Google Shape;1424;p120"/>
            <p:cNvSpPr/>
            <p:nvPr/>
          </p:nvSpPr>
          <p:spPr>
            <a:xfrm>
              <a:off x="1613560" y="1500022"/>
              <a:ext cx="3996139" cy="7489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5" name="Google Shape;1425;p120"/>
            <p:cNvSpPr txBox="1"/>
            <p:nvPr/>
          </p:nvSpPr>
          <p:spPr>
            <a:xfrm>
              <a:off x="1613546" y="1500013"/>
              <a:ext cx="6035400" cy="749100"/>
            </a:xfrm>
            <a:prstGeom prst="rect">
              <a:avLst/>
            </a:prstGeom>
            <a:noFill/>
            <a:ln>
              <a:noFill/>
            </a:ln>
          </p:spPr>
          <p:txBody>
            <a:bodyPr spcFirstLastPara="1" wrap="square" lIns="0" tIns="50800" rIns="0" bIns="50800" anchor="ctr" anchorCtr="0">
              <a:noAutofit/>
            </a:bodyPr>
            <a:lstStyle/>
            <a:p>
              <a:pPr marL="0" marR="0" lvl="0" indent="0" algn="l" rtl="0">
                <a:lnSpc>
                  <a:spcPct val="90000"/>
                </a:lnSpc>
                <a:spcBef>
                  <a:spcPts val="0"/>
                </a:spcBef>
                <a:spcAft>
                  <a:spcPts val="0"/>
                </a:spcAft>
                <a:buNone/>
              </a:pPr>
              <a:r>
                <a:rPr lang="en-US" sz="4000">
                  <a:solidFill>
                    <a:schemeClr val="dk1"/>
                  </a:solidFill>
                  <a:latin typeface="Baskerville Old Face" panose="02020602080505020303" pitchFamily="18" charset="77"/>
                  <a:ea typeface="Libre Baskerville"/>
                  <a:cs typeface="Libre Baskerville"/>
                  <a:sym typeface="Libre Baskerville"/>
                </a:rPr>
                <a:t>Ethical Leadership</a:t>
              </a:r>
              <a:endParaRPr>
                <a:latin typeface="Baskerville Old Face" panose="02020602080505020303" pitchFamily="18" charset="77"/>
              </a:endParaRPr>
            </a:p>
          </p:txBody>
        </p:sp>
        <p:sp>
          <p:nvSpPr>
            <p:cNvPr id="1426" name="Google Shape;1426;p120"/>
            <p:cNvSpPr/>
            <p:nvPr/>
          </p:nvSpPr>
          <p:spPr>
            <a:xfrm>
              <a:off x="1239064" y="2249013"/>
              <a:ext cx="748990" cy="748990"/>
            </a:xfrm>
            <a:prstGeom prst="ellipse">
              <a:avLst/>
            </a:prstGeom>
            <a:gradFill>
              <a:gsLst>
                <a:gs pos="0">
                  <a:srgbClr val="7EB55F">
                    <a:alpha val="49803"/>
                  </a:srgbClr>
                </a:gs>
                <a:gs pos="50000">
                  <a:srgbClr val="6EB03F">
                    <a:alpha val="49803"/>
                  </a:srgbClr>
                </a:gs>
                <a:gs pos="100000">
                  <a:srgbClr val="5F9F34">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7" name="Google Shape;1427;p120"/>
            <p:cNvSpPr/>
            <p:nvPr/>
          </p:nvSpPr>
          <p:spPr>
            <a:xfrm>
              <a:off x="1613560" y="2249013"/>
              <a:ext cx="3996139" cy="7489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1428" name="Google Shape;1428;p120"/>
            <p:cNvSpPr txBox="1"/>
            <p:nvPr/>
          </p:nvSpPr>
          <p:spPr>
            <a:xfrm>
              <a:off x="1613544" y="2249013"/>
              <a:ext cx="7047600" cy="749100"/>
            </a:xfrm>
            <a:prstGeom prst="rect">
              <a:avLst/>
            </a:prstGeom>
            <a:noFill/>
            <a:ln>
              <a:noFill/>
            </a:ln>
          </p:spPr>
          <p:txBody>
            <a:bodyPr spcFirstLastPara="1" wrap="square" lIns="0" tIns="50800" rIns="0" bIns="50800" anchor="ctr" anchorCtr="0">
              <a:noAutofit/>
            </a:bodyPr>
            <a:lstStyle/>
            <a:p>
              <a:pPr marL="0" marR="0" lvl="0" indent="0" algn="l" rtl="0">
                <a:lnSpc>
                  <a:spcPct val="90000"/>
                </a:lnSpc>
                <a:spcBef>
                  <a:spcPts val="0"/>
                </a:spcBef>
                <a:spcAft>
                  <a:spcPts val="0"/>
                </a:spcAft>
                <a:buNone/>
              </a:pPr>
              <a:r>
                <a:rPr lang="en-US" sz="4000">
                  <a:solidFill>
                    <a:schemeClr val="dk1"/>
                  </a:solidFill>
                  <a:latin typeface="Baskerville Old Face" panose="02020602080505020303" pitchFamily="18" charset="77"/>
                  <a:ea typeface="Libre Baskerville"/>
                  <a:cs typeface="Libre Baskerville"/>
                  <a:sym typeface="Libre Baskerville"/>
                </a:rPr>
                <a:t>Design Thinking</a:t>
              </a:r>
              <a:endParaRPr>
                <a:latin typeface="Baskerville Old Face" panose="02020602080505020303" pitchFamily="18" charset="77"/>
              </a:endParaRPr>
            </a:p>
          </p:txBody>
        </p:sp>
      </p:grpSp>
    </p:spTree>
    <p:extLst>
      <p:ext uri="{BB962C8B-B14F-4D97-AF65-F5344CB8AC3E}">
        <p14:creationId xmlns:p14="http://schemas.microsoft.com/office/powerpoint/2010/main" val="2832260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1488" name="Google Shape;1488;p126"/>
          <p:cNvPicPr preferRelativeResize="0"/>
          <p:nvPr/>
        </p:nvPicPr>
        <p:blipFill>
          <a:blip r:embed="rId3">
            <a:alphaModFix/>
          </a:blip>
          <a:stretch>
            <a:fillRect/>
          </a:stretch>
        </p:blipFill>
        <p:spPr>
          <a:xfrm>
            <a:off x="-27" y="0"/>
            <a:ext cx="12192000" cy="6881462"/>
          </a:xfrm>
          <a:prstGeom prst="rect">
            <a:avLst/>
          </a:prstGeom>
          <a:noFill/>
          <a:ln>
            <a:noFill/>
          </a:ln>
        </p:spPr>
      </p:pic>
      <p:pic>
        <p:nvPicPr>
          <p:cNvPr id="1489" name="Google Shape;1489;p126" descr="190066545_1256246961460421_1623938062722142500_n.jpg"/>
          <p:cNvPicPr preferRelativeResize="0"/>
          <p:nvPr/>
        </p:nvPicPr>
        <p:blipFill rotWithShape="1">
          <a:blip r:embed="rId4">
            <a:alphaModFix/>
          </a:blip>
          <a:srcRect/>
          <a:stretch/>
        </p:blipFill>
        <p:spPr>
          <a:xfrm>
            <a:off x="6994498" y="567331"/>
            <a:ext cx="4169372" cy="4663385"/>
          </a:xfrm>
          <a:prstGeom prst="rect">
            <a:avLst/>
          </a:prstGeom>
          <a:noFill/>
          <a:ln>
            <a:noFill/>
          </a:ln>
        </p:spPr>
      </p:pic>
      <p:pic>
        <p:nvPicPr>
          <p:cNvPr id="1490" name="Google Shape;1490;p126" descr="169787616_721140081891477_6015527596918936281_n.jpg"/>
          <p:cNvPicPr preferRelativeResize="0"/>
          <p:nvPr/>
        </p:nvPicPr>
        <p:blipFill rotWithShape="1">
          <a:blip r:embed="rId5">
            <a:alphaModFix/>
          </a:blip>
          <a:srcRect/>
          <a:stretch/>
        </p:blipFill>
        <p:spPr>
          <a:xfrm>
            <a:off x="1398163" y="567332"/>
            <a:ext cx="5522072" cy="4666640"/>
          </a:xfrm>
          <a:prstGeom prst="rect">
            <a:avLst/>
          </a:prstGeom>
          <a:noFill/>
          <a:ln>
            <a:noFill/>
          </a:ln>
        </p:spPr>
      </p:pic>
      <p:sp>
        <p:nvSpPr>
          <p:cNvPr id="1491" name="Google Shape;1491;p126"/>
          <p:cNvSpPr txBox="1"/>
          <p:nvPr/>
        </p:nvSpPr>
        <p:spPr>
          <a:xfrm>
            <a:off x="4003650" y="5492504"/>
            <a:ext cx="2702984" cy="609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79" u="sng">
                <a:solidFill>
                  <a:srgbClr val="002060"/>
                </a:solidFill>
                <a:latin typeface="Arial"/>
                <a:ea typeface="Arial"/>
                <a:cs typeface="Arial"/>
                <a:sym typeface="Arial"/>
                <a:hlinkClick r:id="rId6">
                  <a:extLst>
                    <a:ext uri="{A12FA001-AC4F-418D-AE19-62706E023703}">
                      <ahyp:hlinkClr xmlns:ahyp="http://schemas.microsoft.com/office/drawing/2018/hyperlinkcolor" val="tx"/>
                    </a:ext>
                  </a:extLst>
                </a:hlinkClick>
              </a:rPr>
              <a:t>lizanpcalina@gmail.com</a:t>
            </a:r>
            <a:endParaRPr sz="1679">
              <a:solidFill>
                <a:srgbClr val="002060"/>
              </a:solidFill>
              <a:latin typeface="Arial"/>
              <a:ea typeface="Arial"/>
              <a:cs typeface="Arial"/>
              <a:sym typeface="Arial"/>
            </a:endParaRPr>
          </a:p>
          <a:p>
            <a:pPr marL="0" marR="0" lvl="0" indent="0" algn="ctr" rtl="0">
              <a:spcBef>
                <a:spcPts val="0"/>
              </a:spcBef>
              <a:spcAft>
                <a:spcPts val="0"/>
              </a:spcAft>
              <a:buNone/>
            </a:pPr>
            <a:r>
              <a:rPr lang="en-US" sz="1679">
                <a:solidFill>
                  <a:srgbClr val="002060"/>
                </a:solidFill>
                <a:latin typeface="Arial"/>
                <a:ea typeface="Arial"/>
                <a:cs typeface="Arial"/>
                <a:sym typeface="Arial"/>
              </a:rPr>
              <a:t>0917.543.4511</a:t>
            </a:r>
            <a:endParaRPr/>
          </a:p>
        </p:txBody>
      </p:sp>
      <p:sp>
        <p:nvSpPr>
          <p:cNvPr id="1492" name="Google Shape;1492;p126"/>
          <p:cNvSpPr txBox="1"/>
          <p:nvPr/>
        </p:nvSpPr>
        <p:spPr>
          <a:xfrm>
            <a:off x="1346547" y="5256163"/>
            <a:ext cx="7572985" cy="867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79" dirty="0" err="1">
                <a:solidFill>
                  <a:srgbClr val="002060"/>
                </a:solidFill>
                <a:latin typeface="Arial"/>
                <a:ea typeface="Arial"/>
                <a:cs typeface="Arial"/>
                <a:sym typeface="Arial"/>
              </a:rPr>
              <a:t>www.philfutures.net</a:t>
            </a:r>
            <a:endParaRPr dirty="0"/>
          </a:p>
          <a:p>
            <a:pPr marL="0" marR="0" lvl="0" indent="0" algn="l" rtl="0">
              <a:spcBef>
                <a:spcPts val="0"/>
              </a:spcBef>
              <a:spcAft>
                <a:spcPts val="0"/>
              </a:spcAft>
              <a:buNone/>
            </a:pPr>
            <a:r>
              <a:rPr lang="en-US" sz="1679" dirty="0" err="1">
                <a:solidFill>
                  <a:srgbClr val="002060"/>
                </a:solidFill>
                <a:latin typeface="Arial"/>
                <a:ea typeface="Arial"/>
                <a:cs typeface="Arial"/>
                <a:sym typeface="Arial"/>
              </a:rPr>
              <a:t>www.gspdm.com</a:t>
            </a:r>
            <a:endParaRPr sz="1679" dirty="0">
              <a:solidFill>
                <a:srgbClr val="002060"/>
              </a:solidFill>
              <a:latin typeface="Arial"/>
              <a:ea typeface="Arial"/>
              <a:cs typeface="Arial"/>
              <a:sym typeface="Arial"/>
            </a:endParaRPr>
          </a:p>
          <a:p>
            <a:pPr marL="0" marR="0" lvl="0" indent="0" algn="l" rtl="0">
              <a:spcBef>
                <a:spcPts val="0"/>
              </a:spcBef>
              <a:spcAft>
                <a:spcPts val="0"/>
              </a:spcAft>
              <a:buNone/>
            </a:pPr>
            <a:r>
              <a:rPr lang="en-US" sz="1679" u="sng" dirty="0">
                <a:solidFill>
                  <a:srgbClr val="002060"/>
                </a:solidFill>
                <a:latin typeface="Arial"/>
                <a:ea typeface="Arial"/>
                <a:cs typeface="Arial"/>
                <a:sym typeface="Arial"/>
                <a:hlinkClick r:id="rId7">
                  <a:extLst>
                    <a:ext uri="{A12FA001-AC4F-418D-AE19-62706E023703}">
                      <ahyp:hlinkClr xmlns:ahyp="http://schemas.microsoft.com/office/drawing/2018/hyperlinkcolor" val="tx"/>
                    </a:ext>
                  </a:extLst>
                </a:hlinkClick>
              </a:rPr>
              <a:t>www.pspaconference.com</a:t>
            </a:r>
            <a:endParaRPr sz="1679" dirty="0">
              <a:solidFill>
                <a:srgbClr val="002060"/>
              </a:solidFill>
              <a:latin typeface="Arial"/>
              <a:ea typeface="Arial"/>
              <a:cs typeface="Arial"/>
              <a:sym typeface="Arial"/>
            </a:endParaRPr>
          </a:p>
        </p:txBody>
      </p:sp>
      <p:sp>
        <p:nvSpPr>
          <p:cNvPr id="1493" name="Google Shape;1493;p126"/>
          <p:cNvSpPr txBox="1"/>
          <p:nvPr/>
        </p:nvSpPr>
        <p:spPr>
          <a:xfrm>
            <a:off x="6003859" y="5227515"/>
            <a:ext cx="622524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0090"/>
                </a:solidFill>
                <a:latin typeface="Avenir Book" panose="02000503020000020003" pitchFamily="2" charset="0"/>
                <a:ea typeface="Baskerville" panose="02020502070401020303" pitchFamily="18" charset="0"/>
                <a:cs typeface="Brush Script MT" panose="03060802040406070304" pitchFamily="66" charset="-122"/>
                <a:sym typeface="Arial"/>
              </a:rPr>
              <a:t>HIRAYA MANAWARI!!!</a:t>
            </a:r>
            <a:endParaRPr lang="en-US" sz="1200" dirty="0">
              <a:latin typeface="Avenir Book" panose="02000503020000020003" pitchFamily="2" charset="0"/>
              <a:ea typeface="Baskerville" panose="02020502070401020303" pitchFamily="18" charset="0"/>
              <a:cs typeface="Brush Script MT" panose="03060802040406070304" pitchFamily="66"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07" name="Google Shape;307;p43"/>
          <p:cNvSpPr txBox="1"/>
          <p:nvPr/>
        </p:nvSpPr>
        <p:spPr>
          <a:xfrm>
            <a:off x="1365406" y="250781"/>
            <a:ext cx="10126055" cy="886392"/>
          </a:xfrm>
          <a:prstGeom prst="rect">
            <a:avLst/>
          </a:prstGeom>
          <a:noFill/>
          <a:ln>
            <a:noFill/>
          </a:ln>
        </p:spPr>
        <p:txBody>
          <a:bodyPr spcFirstLastPara="1" wrap="square" lIns="146300" tIns="73150" rIns="146300" bIns="73150" anchor="t" anchorCtr="0">
            <a:spAutoFit/>
          </a:bodyPr>
          <a:lstStyle/>
          <a:p>
            <a:pPr marL="0" marR="0" lvl="0" indent="0" algn="ctr" rtl="0">
              <a:spcBef>
                <a:spcPts val="0"/>
              </a:spcBef>
              <a:spcAft>
                <a:spcPts val="0"/>
              </a:spcAft>
              <a:buNone/>
            </a:pPr>
            <a:r>
              <a:rPr lang="en-US" sz="4800" b="0" i="0" u="none" strike="noStrike" cap="none" dirty="0">
                <a:solidFill>
                  <a:srgbClr val="0A0090"/>
                </a:solidFill>
                <a:latin typeface="Baskerville Old Face" panose="02020602080505020303" pitchFamily="18" charset="77"/>
                <a:ea typeface="Libre Baskerville"/>
                <a:cs typeface="Libre Baskerville"/>
                <a:sym typeface="Libre Baskerville"/>
              </a:rPr>
              <a:t>Futures Studies &amp; Foresight</a:t>
            </a:r>
            <a:endParaRPr sz="1200" dirty="0">
              <a:solidFill>
                <a:srgbClr val="0A0090"/>
              </a:solidFill>
              <a:latin typeface="Baskerville Old Face" panose="02020602080505020303" pitchFamily="18" charset="77"/>
            </a:endParaRPr>
          </a:p>
        </p:txBody>
      </p:sp>
      <p:sp>
        <p:nvSpPr>
          <p:cNvPr id="308" name="Google Shape;308;p43"/>
          <p:cNvSpPr/>
          <p:nvPr/>
        </p:nvSpPr>
        <p:spPr>
          <a:xfrm>
            <a:off x="5074628" y="1388658"/>
            <a:ext cx="5878223" cy="60957"/>
          </a:xfrm>
          <a:prstGeom prst="rect">
            <a:avLst/>
          </a:prstGeom>
          <a:solidFill>
            <a:srgbClr val="C00000"/>
          </a:solidFill>
          <a:ln w="9525" cap="flat" cmpd="sng">
            <a:solidFill>
              <a:schemeClr val="accent2"/>
            </a:solidFill>
            <a:prstDash val="solid"/>
            <a:miter lim="800000"/>
            <a:headEnd type="none" w="sm" len="sm"/>
            <a:tailEnd type="none" w="sm" len="sm"/>
          </a:ln>
        </p:spPr>
        <p:txBody>
          <a:bodyPr spcFirstLastPara="1" wrap="square" lIns="146300" tIns="73150" rIns="146300" bIns="73150" anchor="ctr" anchorCtr="0">
            <a:noAutofit/>
          </a:bodyPr>
          <a:lstStyle/>
          <a:p>
            <a:pPr marL="0" marR="0" lvl="0" indent="0" algn="ctr" rtl="0">
              <a:spcBef>
                <a:spcPts val="0"/>
              </a:spcBef>
              <a:spcAft>
                <a:spcPts val="0"/>
              </a:spcAft>
              <a:buNone/>
            </a:pPr>
            <a:r>
              <a:rPr lang="en-US" sz="2160">
                <a:solidFill>
                  <a:schemeClr val="lt1"/>
                </a:solidFill>
                <a:latin typeface="Arial"/>
                <a:ea typeface="Arial"/>
                <a:cs typeface="Arial"/>
                <a:sym typeface="Arial"/>
              </a:rPr>
              <a:t>`</a:t>
            </a:r>
            <a:endParaRPr/>
          </a:p>
        </p:txBody>
      </p:sp>
      <p:pic>
        <p:nvPicPr>
          <p:cNvPr id="309" name="Google Shape;309;p43"/>
          <p:cNvPicPr preferRelativeResize="0"/>
          <p:nvPr/>
        </p:nvPicPr>
        <p:blipFill rotWithShape="1">
          <a:blip r:embed="rId4">
            <a:alphaModFix/>
          </a:blip>
          <a:srcRect/>
          <a:stretch/>
        </p:blipFill>
        <p:spPr>
          <a:xfrm>
            <a:off x="1239149" y="1394205"/>
            <a:ext cx="3629888" cy="4580582"/>
          </a:xfrm>
          <a:prstGeom prst="rect">
            <a:avLst/>
          </a:prstGeom>
          <a:noFill/>
          <a:ln>
            <a:noFill/>
          </a:ln>
          <a:effectLst>
            <a:outerShdw blurRad="63500" sx="102000" sy="102000" algn="ctr" rotWithShape="0">
              <a:srgbClr val="000000">
                <a:alpha val="40000"/>
              </a:srgbClr>
            </a:outerShdw>
          </a:effectLst>
        </p:spPr>
      </p:pic>
      <p:sp>
        <p:nvSpPr>
          <p:cNvPr id="310" name="Google Shape;310;p43"/>
          <p:cNvSpPr/>
          <p:nvPr/>
        </p:nvSpPr>
        <p:spPr>
          <a:xfrm>
            <a:off x="4985603" y="1711123"/>
            <a:ext cx="6056272" cy="4263664"/>
          </a:xfrm>
          <a:prstGeom prst="rect">
            <a:avLst/>
          </a:prstGeom>
          <a:noFill/>
          <a:ln>
            <a:noFill/>
          </a:ln>
        </p:spPr>
        <p:txBody>
          <a:bodyPr spcFirstLastPara="1" wrap="square" lIns="146300" tIns="73150" rIns="146300" bIns="73150" anchor="t" anchorCtr="0">
            <a:noAutofit/>
          </a:bodyPr>
          <a:lstStyle/>
          <a:p>
            <a:pPr marL="0" marR="0" lvl="0" indent="0" algn="l" rtl="0">
              <a:spcBef>
                <a:spcPts val="0"/>
              </a:spcBef>
              <a:spcAft>
                <a:spcPts val="0"/>
              </a:spcAft>
              <a:buNone/>
            </a:pPr>
            <a:r>
              <a:rPr lang="en-US" sz="2800" dirty="0">
                <a:solidFill>
                  <a:srgbClr val="0A0090"/>
                </a:solidFill>
                <a:latin typeface="Baskerville Old Face" panose="02020602080505020303" pitchFamily="18" charset="77"/>
                <a:ea typeface="Libre Baskerville"/>
                <a:cs typeface="Libre Baskerville"/>
                <a:sym typeface="Libre Baskerville"/>
              </a:rPr>
              <a:t>6 Ds of Exponentials (growth cycle of exponential technologies)</a:t>
            </a:r>
            <a:endParaRPr dirty="0">
              <a:solidFill>
                <a:srgbClr val="0A0090"/>
              </a:solidFill>
              <a:latin typeface="Baskerville Old Face" panose="02020602080505020303" pitchFamily="18" charset="77"/>
            </a:endParaRPr>
          </a:p>
          <a:p>
            <a:pPr marL="0" marR="0" lvl="0" indent="0" algn="just" rtl="0">
              <a:spcBef>
                <a:spcPts val="0"/>
              </a:spcBef>
              <a:spcAft>
                <a:spcPts val="0"/>
              </a:spcAft>
              <a:buNone/>
            </a:pPr>
            <a:endParaRPr sz="2800" dirty="0">
              <a:solidFill>
                <a:srgbClr val="0A0090"/>
              </a:solidFill>
              <a:latin typeface="Baskerville Old Face" panose="02020602080505020303" pitchFamily="18" charset="77"/>
              <a:ea typeface="Libre Baskerville"/>
              <a:cs typeface="Libre Baskerville"/>
              <a:sym typeface="Libre Baskerville"/>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Digitalization</a:t>
            </a:r>
            <a:endParaRPr dirty="0">
              <a:solidFill>
                <a:srgbClr val="0A0090"/>
              </a:solidFill>
              <a:latin typeface="Baskerville Old Face" panose="02020602080505020303" pitchFamily="18" charset="77"/>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Deception</a:t>
            </a:r>
            <a:endParaRPr dirty="0">
              <a:solidFill>
                <a:srgbClr val="0A0090"/>
              </a:solidFill>
              <a:latin typeface="Baskerville Old Face" panose="02020602080505020303" pitchFamily="18" charset="77"/>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Disruption</a:t>
            </a:r>
            <a:endParaRPr dirty="0">
              <a:solidFill>
                <a:srgbClr val="0A0090"/>
              </a:solidFill>
              <a:latin typeface="Baskerville Old Face" panose="02020602080505020303" pitchFamily="18" charset="77"/>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Demonetization</a:t>
            </a:r>
            <a:endParaRPr dirty="0">
              <a:solidFill>
                <a:srgbClr val="0A0090"/>
              </a:solidFill>
              <a:latin typeface="Baskerville Old Face" panose="02020602080505020303" pitchFamily="18" charset="77"/>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Dematerialization</a:t>
            </a:r>
            <a:endParaRPr dirty="0">
              <a:solidFill>
                <a:srgbClr val="0A0090"/>
              </a:solidFill>
              <a:latin typeface="Baskerville Old Face" panose="02020602080505020303" pitchFamily="18" charset="77"/>
            </a:endParaRPr>
          </a:p>
          <a:p>
            <a:pPr marL="548627" marR="0" lvl="0" indent="-548627" algn="just" rtl="0">
              <a:lnSpc>
                <a:spcPct val="110000"/>
              </a:lnSpc>
              <a:spcBef>
                <a:spcPts val="0"/>
              </a:spcBef>
              <a:spcAft>
                <a:spcPts val="0"/>
              </a:spcAft>
              <a:buClr>
                <a:srgbClr val="002060"/>
              </a:buClr>
              <a:buSzPts val="2800"/>
              <a:buFont typeface="Noto Sans Symbols"/>
              <a:buChar char="▪"/>
            </a:pPr>
            <a:r>
              <a:rPr lang="en-US" sz="2800" dirty="0">
                <a:solidFill>
                  <a:srgbClr val="0A0090"/>
                </a:solidFill>
                <a:latin typeface="Baskerville Old Face" panose="02020602080505020303" pitchFamily="18" charset="77"/>
                <a:ea typeface="Libre Baskerville"/>
                <a:cs typeface="Libre Baskerville"/>
                <a:sym typeface="Libre Baskerville"/>
              </a:rPr>
              <a:t>Democratization </a:t>
            </a:r>
            <a:endParaRPr sz="4400" dirty="0">
              <a:solidFill>
                <a:srgbClr val="0A0090"/>
              </a:solidFill>
              <a:latin typeface="Baskerville Old Face" panose="02020602080505020303" pitchFamily="18" charset="77"/>
              <a:ea typeface="Libre Baskerville"/>
              <a:cs typeface="Libre Baskerville"/>
              <a:sym typeface="Libre Baskervill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2" name="Google Shape;306;p43">
            <a:extLst>
              <a:ext uri="{FF2B5EF4-FFF2-40B4-BE49-F238E27FC236}">
                <a16:creationId xmlns:a16="http://schemas.microsoft.com/office/drawing/2014/main" id="{5D78DAB9-F266-D750-EEB1-56F88223B33E}"/>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83" name="Google Shape;483;p57"/>
          <p:cNvSpPr txBox="1"/>
          <p:nvPr/>
        </p:nvSpPr>
        <p:spPr>
          <a:xfrm>
            <a:off x="420000" y="587883"/>
            <a:ext cx="11352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rgbClr val="0A0090"/>
                </a:solidFill>
                <a:latin typeface="Baskerville Old Face" panose="02020602080505020303" pitchFamily="18" charset="77"/>
                <a:ea typeface="Libre Baskerville"/>
                <a:cs typeface="Libre Baskerville"/>
                <a:sym typeface="Libre Baskerville"/>
              </a:rPr>
              <a:t>Futures Studies &amp; Foresight</a:t>
            </a:r>
            <a:endParaRPr dirty="0">
              <a:solidFill>
                <a:srgbClr val="0A0090"/>
              </a:solidFill>
              <a:latin typeface="Baskerville Old Face" panose="02020602080505020303" pitchFamily="18" charset="77"/>
            </a:endParaRPr>
          </a:p>
        </p:txBody>
      </p:sp>
      <p:sp>
        <p:nvSpPr>
          <p:cNvPr id="484" name="Google Shape;484;p57"/>
          <p:cNvSpPr txBox="1"/>
          <p:nvPr/>
        </p:nvSpPr>
        <p:spPr>
          <a:xfrm>
            <a:off x="678103" y="1793265"/>
            <a:ext cx="103540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tx1"/>
                </a:solidFill>
                <a:latin typeface="Baskerville Old Face" panose="02020602080505020303" pitchFamily="18" charset="77"/>
                <a:ea typeface="Libre Baskerville"/>
                <a:cs typeface="Libre Baskerville"/>
                <a:sym typeface="Libre Baskerville"/>
              </a:rPr>
              <a:t>Official European Union’s Definition</a:t>
            </a:r>
            <a:endParaRPr sz="2400" b="1" dirty="0">
              <a:solidFill>
                <a:schemeClr val="tx1"/>
              </a:solidFill>
              <a:latin typeface="Baskerville Old Face" panose="02020602080505020303" pitchFamily="18" charset="77"/>
              <a:ea typeface="Libre Baskerville"/>
              <a:cs typeface="Libre Baskerville"/>
              <a:sym typeface="Libre Baskerville"/>
            </a:endParaRPr>
          </a:p>
        </p:txBody>
      </p:sp>
      <p:sp>
        <p:nvSpPr>
          <p:cNvPr id="485" name="Google Shape;485;p57"/>
          <p:cNvSpPr/>
          <p:nvPr/>
        </p:nvSpPr>
        <p:spPr>
          <a:xfrm>
            <a:off x="2010193" y="2621096"/>
            <a:ext cx="108007" cy="232192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60">
                <a:solidFill>
                  <a:srgbClr val="92D050"/>
                </a:solidFill>
                <a:latin typeface="Arial"/>
                <a:ea typeface="Arial"/>
                <a:cs typeface="Arial"/>
                <a:sym typeface="Arial"/>
              </a:rPr>
              <a:t>`</a:t>
            </a:r>
            <a:endParaRPr/>
          </a:p>
        </p:txBody>
      </p:sp>
      <p:sp>
        <p:nvSpPr>
          <p:cNvPr id="486" name="Google Shape;486;p57"/>
          <p:cNvSpPr txBox="1"/>
          <p:nvPr/>
        </p:nvSpPr>
        <p:spPr>
          <a:xfrm>
            <a:off x="2347095" y="2654209"/>
            <a:ext cx="8268187" cy="21605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359" dirty="0">
                <a:solidFill>
                  <a:schemeClr val="tx1"/>
                </a:solidFill>
                <a:latin typeface="Baskerville Old Face" panose="02020602080505020303" pitchFamily="18" charset="77"/>
                <a:ea typeface="Libre Baskerville"/>
                <a:cs typeface="Libre Baskerville"/>
                <a:sym typeface="Libre Baskerville"/>
              </a:rPr>
              <a:t>It brings together </a:t>
            </a:r>
            <a:r>
              <a:rPr lang="en-US" sz="3359" b="1" dirty="0">
                <a:solidFill>
                  <a:srgbClr val="0A0090"/>
                </a:solidFill>
                <a:latin typeface="Baskerville Old Face" panose="02020602080505020303" pitchFamily="18" charset="77"/>
                <a:ea typeface="Libre Baskerville"/>
                <a:cs typeface="Libre Baskerville"/>
                <a:sym typeface="Libre Baskerville"/>
              </a:rPr>
              <a:t>KEY AGENTS OF CHANGE</a:t>
            </a:r>
            <a:r>
              <a:rPr lang="en-US" sz="3359" b="1" dirty="0">
                <a:solidFill>
                  <a:schemeClr val="tx1"/>
                </a:solidFill>
                <a:latin typeface="Baskerville Old Face" panose="02020602080505020303" pitchFamily="18" charset="77"/>
                <a:ea typeface="Libre Baskerville"/>
                <a:cs typeface="Libre Baskerville"/>
                <a:sym typeface="Libre Baskerville"/>
              </a:rPr>
              <a:t> </a:t>
            </a:r>
            <a:r>
              <a:rPr lang="en-US" sz="3359" dirty="0">
                <a:solidFill>
                  <a:schemeClr val="tx1"/>
                </a:solidFill>
                <a:latin typeface="Baskerville Old Face" panose="02020602080505020303" pitchFamily="18" charset="77"/>
                <a:ea typeface="Libre Baskerville"/>
                <a:cs typeface="Libre Baskerville"/>
                <a:sym typeface="Libre Baskerville"/>
              </a:rPr>
              <a:t>and </a:t>
            </a:r>
            <a:r>
              <a:rPr lang="en-US" sz="3359" b="1" dirty="0">
                <a:solidFill>
                  <a:srgbClr val="0A0090"/>
                </a:solidFill>
                <a:latin typeface="Baskerville Old Face" panose="02020602080505020303" pitchFamily="18" charset="77"/>
                <a:ea typeface="Libre Baskerville"/>
                <a:cs typeface="Libre Baskerville"/>
                <a:sym typeface="Libre Baskerville"/>
              </a:rPr>
              <a:t>VARIOUS SOU</a:t>
            </a:r>
            <a:r>
              <a:rPr lang="en-US" sz="3359" b="1" dirty="0">
                <a:solidFill>
                  <a:schemeClr val="tx1"/>
                </a:solidFill>
                <a:latin typeface="Baskerville Old Face" panose="02020602080505020303" pitchFamily="18" charset="77"/>
                <a:ea typeface="Libre Baskerville"/>
                <a:cs typeface="Libre Baskerville"/>
                <a:sym typeface="Libre Baskerville"/>
              </a:rPr>
              <a:t>RCES</a:t>
            </a:r>
            <a:r>
              <a:rPr lang="en-US" sz="3359" dirty="0">
                <a:solidFill>
                  <a:schemeClr val="tx1"/>
                </a:solidFill>
                <a:latin typeface="Baskerville Old Face" panose="02020602080505020303" pitchFamily="18" charset="77"/>
                <a:ea typeface="Libre Baskerville"/>
                <a:cs typeface="Libre Baskerville"/>
                <a:sym typeface="Libre Baskerville"/>
              </a:rPr>
              <a:t> in order to develop strategic visions and anticipatory intelligence.</a:t>
            </a:r>
            <a:endParaRPr dirty="0">
              <a:solidFill>
                <a:schemeClr val="tx1"/>
              </a:solidFill>
              <a:latin typeface="Baskerville Old Face" panose="02020602080505020303" pitchFamily="18" charset="77"/>
            </a:endParaRPr>
          </a:p>
        </p:txBody>
      </p:sp>
    </p:spTree>
    <p:extLst>
      <p:ext uri="{BB962C8B-B14F-4D97-AF65-F5344CB8AC3E}">
        <p14:creationId xmlns:p14="http://schemas.microsoft.com/office/powerpoint/2010/main" val="249460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5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36" name="Google Shape;436;p54"/>
          <p:cNvPicPr preferRelativeResize="0"/>
          <p:nvPr/>
        </p:nvPicPr>
        <p:blipFill rotWithShape="1">
          <a:blip r:embed="rId4">
            <a:alphaModFix/>
          </a:blip>
          <a:srcRect/>
          <a:stretch/>
        </p:blipFill>
        <p:spPr>
          <a:xfrm>
            <a:off x="7138624" y="1618713"/>
            <a:ext cx="4836736" cy="4860772"/>
          </a:xfrm>
          <a:prstGeom prst="ellipse">
            <a:avLst/>
          </a:prstGeom>
          <a:noFill/>
          <a:ln>
            <a:noFill/>
          </a:ln>
        </p:spPr>
      </p:pic>
      <p:sp>
        <p:nvSpPr>
          <p:cNvPr id="437" name="Google Shape;437;p54"/>
          <p:cNvSpPr txBox="1"/>
          <p:nvPr/>
        </p:nvSpPr>
        <p:spPr>
          <a:xfrm>
            <a:off x="80630" y="589697"/>
            <a:ext cx="1211137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a:solidFill>
                  <a:srgbClr val="0A0090"/>
                </a:solidFill>
                <a:latin typeface="Baskerville Old Face" panose="02020602080505020303" pitchFamily="18" charset="77"/>
                <a:ea typeface="Libre Baskerville"/>
                <a:cs typeface="Libre Baskerville"/>
                <a:sym typeface="Libre Baskerville"/>
              </a:rPr>
              <a:t>Futures Thinking and Strategic Foresight</a:t>
            </a:r>
            <a:endParaRPr sz="3359" dirty="0">
              <a:solidFill>
                <a:srgbClr val="0A0090"/>
              </a:solidFill>
              <a:latin typeface="Baskerville Old Face" panose="02020602080505020303" pitchFamily="18" charset="77"/>
              <a:ea typeface="Libre Baskerville"/>
              <a:cs typeface="Libre Baskerville"/>
              <a:sym typeface="Libre Baskerville"/>
            </a:endParaRPr>
          </a:p>
        </p:txBody>
      </p:sp>
      <p:sp>
        <p:nvSpPr>
          <p:cNvPr id="438" name="Google Shape;438;p54"/>
          <p:cNvSpPr/>
          <p:nvPr/>
        </p:nvSpPr>
        <p:spPr>
          <a:xfrm>
            <a:off x="3637239" y="4871416"/>
            <a:ext cx="3688274"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dirty="0">
                <a:solidFill>
                  <a:srgbClr val="0A0090"/>
                </a:solidFill>
                <a:latin typeface="Baskerville Old Face" panose="02020602080505020303" pitchFamily="18" charset="77"/>
                <a:ea typeface="Libre Baskerville"/>
                <a:cs typeface="Libre Baskerville"/>
                <a:sym typeface="Libre Baskerville"/>
              </a:rPr>
              <a:t>- </a:t>
            </a:r>
            <a:r>
              <a:rPr lang="en-US" sz="2400" dirty="0" err="1">
                <a:solidFill>
                  <a:srgbClr val="0A0090"/>
                </a:solidFill>
                <a:latin typeface="Baskerville Old Face" panose="02020602080505020303" pitchFamily="18" charset="77"/>
                <a:ea typeface="Libre Baskerville"/>
                <a:cs typeface="Libre Baskerville"/>
                <a:sym typeface="Libre Baskerville"/>
              </a:rPr>
              <a:t>Scoblic</a:t>
            </a:r>
            <a:r>
              <a:rPr lang="en-US" sz="2400" dirty="0">
                <a:solidFill>
                  <a:srgbClr val="0A0090"/>
                </a:solidFill>
                <a:latin typeface="Baskerville Old Face" panose="02020602080505020303" pitchFamily="18" charset="77"/>
                <a:ea typeface="Libre Baskerville"/>
                <a:cs typeface="Libre Baskerville"/>
                <a:sym typeface="Libre Baskerville"/>
              </a:rPr>
              <a:t> 2020</a:t>
            </a:r>
            <a:endParaRPr dirty="0">
              <a:solidFill>
                <a:srgbClr val="0A0090"/>
              </a:solidFill>
              <a:latin typeface="Baskerville Old Face" panose="02020602080505020303" pitchFamily="18" charset="77"/>
            </a:endParaRPr>
          </a:p>
        </p:txBody>
      </p:sp>
      <p:grpSp>
        <p:nvGrpSpPr>
          <p:cNvPr id="439" name="Google Shape;439;p54"/>
          <p:cNvGrpSpPr/>
          <p:nvPr/>
        </p:nvGrpSpPr>
        <p:grpSpPr>
          <a:xfrm>
            <a:off x="613436" y="1618713"/>
            <a:ext cx="7947056" cy="3246645"/>
            <a:chOff x="1118307" y="1705"/>
            <a:chExt cx="7947056" cy="3246645"/>
          </a:xfrm>
        </p:grpSpPr>
        <p:sp>
          <p:nvSpPr>
            <p:cNvPr id="440" name="Google Shape;440;p54"/>
            <p:cNvSpPr/>
            <p:nvPr/>
          </p:nvSpPr>
          <p:spPr>
            <a:xfrm>
              <a:off x="1167633" y="1705"/>
              <a:ext cx="1081646" cy="1081646"/>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Baskerville Old Face" panose="02020602080505020303" pitchFamily="18" charset="77"/>
              </a:endParaRPr>
            </a:p>
          </p:txBody>
        </p:sp>
        <p:sp>
          <p:nvSpPr>
            <p:cNvPr id="441" name="Google Shape;441;p54"/>
            <p:cNvSpPr/>
            <p:nvPr/>
          </p:nvSpPr>
          <p:spPr>
            <a:xfrm>
              <a:off x="1890592" y="72337"/>
              <a:ext cx="7174771" cy="10816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442" name="Google Shape;442;p54"/>
            <p:cNvSpPr txBox="1"/>
            <p:nvPr/>
          </p:nvSpPr>
          <p:spPr>
            <a:xfrm>
              <a:off x="1890592" y="72337"/>
              <a:ext cx="7174771" cy="1081646"/>
            </a:xfrm>
            <a:prstGeom prst="rect">
              <a:avLst/>
            </a:prstGeom>
            <a:noFill/>
            <a:ln>
              <a:noFill/>
            </a:ln>
          </p:spPr>
          <p:txBody>
            <a:bodyPr spcFirstLastPara="1" wrap="square" lIns="0" tIns="39350" rIns="0" bIns="39350" anchor="ctr" anchorCtr="0">
              <a:noAutofit/>
            </a:bodyPr>
            <a:lstStyle/>
            <a:p>
              <a:pPr marL="0" marR="0" lvl="0" indent="0" algn="l" rtl="0">
                <a:lnSpc>
                  <a:spcPct val="90000"/>
                </a:lnSpc>
                <a:spcBef>
                  <a:spcPts val="0"/>
                </a:spcBef>
                <a:spcAft>
                  <a:spcPts val="0"/>
                </a:spcAft>
                <a:buNone/>
              </a:pPr>
              <a:r>
                <a:rPr lang="en-US" sz="3100" b="0" i="0" dirty="0">
                  <a:solidFill>
                    <a:schemeClr val="dk1"/>
                  </a:solidFill>
                  <a:latin typeface="Baskerville Old Face" panose="02020602080505020303" pitchFamily="18" charset="77"/>
                  <a:ea typeface="Libre Baskerville"/>
                  <a:cs typeface="Libre Baskerville"/>
                  <a:sym typeface="Libre Baskerville"/>
                </a:rPr>
                <a:t>NOT PREDICTING THE FUTURE</a:t>
              </a:r>
              <a:endParaRPr dirty="0">
                <a:latin typeface="Baskerville Old Face" panose="02020602080505020303" pitchFamily="18" charset="77"/>
              </a:endParaRPr>
            </a:p>
          </p:txBody>
        </p:sp>
        <p:sp>
          <p:nvSpPr>
            <p:cNvPr id="443" name="Google Shape;443;p54"/>
            <p:cNvSpPr/>
            <p:nvPr/>
          </p:nvSpPr>
          <p:spPr>
            <a:xfrm>
              <a:off x="1141854" y="1083352"/>
              <a:ext cx="1081646" cy="1081646"/>
            </a:xfrm>
            <a:prstGeom prst="ellipse">
              <a:avLst/>
            </a:prstGeom>
            <a:gradFill>
              <a:gsLst>
                <a:gs pos="0">
                  <a:srgbClr val="65C998">
                    <a:alpha val="49803"/>
                  </a:srgbClr>
                </a:gs>
                <a:gs pos="50000">
                  <a:srgbClr val="46C78C">
                    <a:alpha val="49803"/>
                  </a:srgbClr>
                </a:gs>
                <a:gs pos="100000">
                  <a:srgbClr val="35B87B">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444" name="Google Shape;444;p54"/>
            <p:cNvSpPr/>
            <p:nvPr/>
          </p:nvSpPr>
          <p:spPr>
            <a:xfrm>
              <a:off x="2059404" y="1083352"/>
              <a:ext cx="5770980" cy="10816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445" name="Google Shape;445;p54"/>
            <p:cNvSpPr txBox="1"/>
            <p:nvPr/>
          </p:nvSpPr>
          <p:spPr>
            <a:xfrm>
              <a:off x="2059404" y="1083352"/>
              <a:ext cx="5770980" cy="1081646"/>
            </a:xfrm>
            <a:prstGeom prst="rect">
              <a:avLst/>
            </a:prstGeom>
            <a:noFill/>
            <a:ln>
              <a:noFill/>
            </a:ln>
          </p:spPr>
          <p:txBody>
            <a:bodyPr spcFirstLastPara="1" wrap="square" lIns="0" tIns="39350" rIns="0" bIns="39350" anchor="ctr" anchorCtr="0">
              <a:noAutofit/>
            </a:bodyPr>
            <a:lstStyle/>
            <a:p>
              <a:pPr marL="0" marR="0" lvl="0" indent="0" algn="l" rtl="0">
                <a:lnSpc>
                  <a:spcPct val="90000"/>
                </a:lnSpc>
                <a:spcBef>
                  <a:spcPts val="0"/>
                </a:spcBef>
                <a:spcAft>
                  <a:spcPts val="0"/>
                </a:spcAft>
                <a:buNone/>
              </a:pPr>
              <a:r>
                <a:rPr lang="en-US" sz="3100" i="1">
                  <a:solidFill>
                    <a:schemeClr val="dk1"/>
                  </a:solidFill>
                  <a:latin typeface="Baskerville Old Face" panose="02020602080505020303" pitchFamily="18" charset="77"/>
                  <a:ea typeface="Libre Baskerville"/>
                  <a:cs typeface="Libre Baskerville"/>
                  <a:sym typeface="Libre Baskerville"/>
                </a:rPr>
                <a:t>but rather to</a:t>
              </a:r>
              <a:endParaRPr sz="3100" b="0" i="1">
                <a:solidFill>
                  <a:schemeClr val="dk1"/>
                </a:solidFill>
                <a:latin typeface="Baskerville Old Face" panose="02020602080505020303" pitchFamily="18" charset="77"/>
                <a:ea typeface="Libre Baskerville"/>
                <a:cs typeface="Libre Baskerville"/>
                <a:sym typeface="Libre Baskerville"/>
              </a:endParaRPr>
            </a:p>
          </p:txBody>
        </p:sp>
        <p:sp>
          <p:nvSpPr>
            <p:cNvPr id="446" name="Google Shape;446;p54"/>
            <p:cNvSpPr/>
            <p:nvPr/>
          </p:nvSpPr>
          <p:spPr>
            <a:xfrm>
              <a:off x="1118307" y="2166704"/>
              <a:ext cx="1081646" cy="1081646"/>
            </a:xfrm>
            <a:prstGeom prst="ellipse">
              <a:avLst/>
            </a:prstGeom>
            <a:gradFill>
              <a:gsLst>
                <a:gs pos="0">
                  <a:srgbClr val="7EB55F">
                    <a:alpha val="49803"/>
                  </a:srgbClr>
                </a:gs>
                <a:gs pos="50000">
                  <a:srgbClr val="6EB03F">
                    <a:alpha val="49803"/>
                  </a:srgbClr>
                </a:gs>
                <a:gs pos="100000">
                  <a:srgbClr val="5F9F34">
                    <a:alpha val="4980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447" name="Google Shape;447;p54"/>
            <p:cNvSpPr/>
            <p:nvPr/>
          </p:nvSpPr>
          <p:spPr>
            <a:xfrm>
              <a:off x="2059404" y="2164998"/>
              <a:ext cx="5770980" cy="10816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skerville Old Face" panose="02020602080505020303" pitchFamily="18" charset="77"/>
              </a:endParaRPr>
            </a:p>
          </p:txBody>
        </p:sp>
        <p:sp>
          <p:nvSpPr>
            <p:cNvPr id="448" name="Google Shape;448;p54"/>
            <p:cNvSpPr txBox="1"/>
            <p:nvPr/>
          </p:nvSpPr>
          <p:spPr>
            <a:xfrm>
              <a:off x="2059404" y="2164998"/>
              <a:ext cx="5770980" cy="1081646"/>
            </a:xfrm>
            <a:prstGeom prst="rect">
              <a:avLst/>
            </a:prstGeom>
            <a:noFill/>
            <a:ln>
              <a:noFill/>
            </a:ln>
          </p:spPr>
          <p:txBody>
            <a:bodyPr spcFirstLastPara="1" wrap="square" lIns="0" tIns="39350" rIns="0" bIns="39350" anchor="ctr" anchorCtr="0">
              <a:noAutofit/>
            </a:bodyPr>
            <a:lstStyle/>
            <a:p>
              <a:pPr marL="0" marR="0" lvl="0" indent="0" algn="l" rtl="0">
                <a:lnSpc>
                  <a:spcPct val="90000"/>
                </a:lnSpc>
                <a:spcBef>
                  <a:spcPts val="0"/>
                </a:spcBef>
                <a:spcAft>
                  <a:spcPts val="0"/>
                </a:spcAft>
                <a:buNone/>
              </a:pPr>
              <a:r>
                <a:rPr lang="en-US" sz="3100" b="0" i="0">
                  <a:solidFill>
                    <a:schemeClr val="dk1"/>
                  </a:solidFill>
                  <a:latin typeface="Baskerville Old Face" panose="02020602080505020303" pitchFamily="18" charset="77"/>
                  <a:ea typeface="Libre Baskerville"/>
                  <a:cs typeface="Libre Baskerville"/>
                  <a:sym typeface="Libre Baskerville"/>
                </a:rPr>
                <a:t>IMAGINING MULTIPLE FUTURES IN CREATIVE WAYS</a:t>
              </a:r>
              <a:endParaRPr sz="3100">
                <a:solidFill>
                  <a:schemeClr val="dk1"/>
                </a:solidFill>
                <a:latin typeface="Baskerville Old Face" panose="02020602080505020303" pitchFamily="18" charset="77"/>
                <a:ea typeface="Libre Baskerville"/>
                <a:cs typeface="Libre Baskerville"/>
                <a:sym typeface="Libre Baskerville"/>
              </a:endParaRPr>
            </a:p>
          </p:txBody>
        </p:sp>
      </p:grpSp>
      <p:sp>
        <p:nvSpPr>
          <p:cNvPr id="449" name="Google Shape;449;p54"/>
          <p:cNvSpPr/>
          <p:nvPr/>
        </p:nvSpPr>
        <p:spPr>
          <a:xfrm>
            <a:off x="494805" y="6550117"/>
            <a:ext cx="9999024"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dirty="0">
                <a:solidFill>
                  <a:schemeClr val="dk1"/>
                </a:solidFill>
                <a:latin typeface="Baskerville Old Face" panose="02020602080505020303" pitchFamily="18" charset="77"/>
                <a:ea typeface="Libre Baskerville"/>
                <a:cs typeface="Libre Baskerville"/>
                <a:sym typeface="Libre Baskerville"/>
              </a:rPr>
              <a:t>http://i0.wp.com/</a:t>
            </a:r>
            <a:r>
              <a:rPr lang="en-US" sz="1050" dirty="0" err="1">
                <a:solidFill>
                  <a:schemeClr val="dk1"/>
                </a:solidFill>
                <a:latin typeface="Baskerville Old Face" panose="02020602080505020303" pitchFamily="18" charset="77"/>
                <a:ea typeface="Libre Baskerville"/>
                <a:cs typeface="Libre Baskerville"/>
                <a:sym typeface="Libre Baskerville"/>
              </a:rPr>
              <a:t>www.nwedible.com</a:t>
            </a:r>
            <a:r>
              <a:rPr lang="en-US" sz="1050" dirty="0">
                <a:solidFill>
                  <a:schemeClr val="dk1"/>
                </a:solidFill>
                <a:latin typeface="Baskerville Old Face" panose="02020602080505020303" pitchFamily="18" charset="77"/>
                <a:ea typeface="Libre Baskerville"/>
                <a:cs typeface="Libre Baskerville"/>
                <a:sym typeface="Libre Baskerville"/>
              </a:rPr>
              <a:t>/wp-content/uploads/2015/03/</a:t>
            </a:r>
            <a:r>
              <a:rPr lang="en-US" sz="1050" dirty="0" err="1">
                <a:solidFill>
                  <a:schemeClr val="dk1"/>
                </a:solidFill>
                <a:latin typeface="Baskerville Old Face" panose="02020602080505020303" pitchFamily="18" charset="77"/>
                <a:ea typeface="Libre Baskerville"/>
                <a:cs typeface="Libre Baskerville"/>
                <a:sym typeface="Libre Baskerville"/>
              </a:rPr>
              <a:t>Creative-Brain.jpg?resize</a:t>
            </a:r>
            <a:r>
              <a:rPr lang="en-US" sz="1050" dirty="0">
                <a:solidFill>
                  <a:schemeClr val="dk1"/>
                </a:solidFill>
                <a:latin typeface="Baskerville Old Face" panose="02020602080505020303" pitchFamily="18" charset="77"/>
                <a:ea typeface="Libre Baskerville"/>
                <a:cs typeface="Libre Baskerville"/>
                <a:sym typeface="Libre Baskerville"/>
              </a:rPr>
              <a:t>=1024%2C1024</a:t>
            </a:r>
            <a:endParaRPr dirty="0">
              <a:latin typeface="Baskerville Old Face" panose="02020602080505020303" pitchFamily="18" charset="77"/>
            </a:endParaRPr>
          </a:p>
        </p:txBody>
      </p:sp>
    </p:spTree>
    <p:extLst>
      <p:ext uri="{BB962C8B-B14F-4D97-AF65-F5344CB8AC3E}">
        <p14:creationId xmlns:p14="http://schemas.microsoft.com/office/powerpoint/2010/main" val="18542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37">
                                            <p:txEl>
                                              <p:pRg st="0" end="0"/>
                                            </p:txEl>
                                          </p:spTgt>
                                        </p:tgtEl>
                                      </p:cBhvr>
                                    </p:animEffect>
                                    <p:set>
                                      <p:cBhvr>
                                        <p:cTn id="7" dur="1" fill="hold">
                                          <p:stCondLst>
                                            <p:cond delay="1000"/>
                                          </p:stCondLst>
                                        </p:cTn>
                                        <p:tgtEl>
                                          <p:spTgt spid="43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ustom 4">
      <a:dk1>
        <a:srgbClr val="000000"/>
      </a:dk1>
      <a:lt1>
        <a:srgbClr val="FFFFFF"/>
      </a:lt1>
      <a:dk2>
        <a:srgbClr val="0000FF"/>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TotalTime>
  <Words>4221</Words>
  <Application>Microsoft Macintosh PowerPoint</Application>
  <PresentationFormat>Widescreen</PresentationFormat>
  <Paragraphs>434</Paragraphs>
  <Slides>65</Slides>
  <Notes>65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65</vt:i4>
      </vt:variant>
    </vt:vector>
  </HeadingPairs>
  <TitlesOfParts>
    <vt:vector size="77" baseType="lpstr">
      <vt:lpstr>Arial</vt:lpstr>
      <vt:lpstr>Avenir Book</vt:lpstr>
      <vt:lpstr>Baskerville Old Face</vt:lpstr>
      <vt:lpstr>Courier New</vt:lpstr>
      <vt:lpstr>Garamond</vt:lpstr>
      <vt:lpstr>Libre Baskerville</vt:lpstr>
      <vt:lpstr>Noto Sans Symbols</vt:lpstr>
      <vt:lpstr>Times New Roman</vt:lpstr>
      <vt:lpstr>Wingdings</vt:lpstr>
      <vt:lpstr>Office Theme</vt:lpstr>
      <vt:lpstr>Clarity</vt:lpstr>
      <vt:lpstr>Office Theme</vt:lpstr>
      <vt:lpstr>Futures Thinking: Its Implications to the Philippine Educational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IS THE TIME TO FORMULATE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HIRAYA AND WHY?</vt:lpstr>
      <vt:lpstr>PowerPoint Presentation</vt:lpstr>
      <vt:lpstr>PowerPoint Presentation</vt:lpstr>
      <vt:lpstr>PowerPoint Presentation</vt:lpstr>
      <vt:lpstr>RETHINK. REFRAME. RETOOL. RESKILL.REENERGIZE.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OECD LEARNING FRAMEWORK 2030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and Recommendations </vt:lpstr>
      <vt:lpstr>MAIN MESSAGE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Futures Thinking: Educators at the Forefront of making our Learners Future-Ready</dc:title>
  <cp:lastModifiedBy>celine.abella115@gmail.com</cp:lastModifiedBy>
  <cp:revision>32</cp:revision>
  <dcterms:modified xsi:type="dcterms:W3CDTF">2023-05-16T19:48:58Z</dcterms:modified>
</cp:coreProperties>
</file>